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587" r:id="rId3"/>
    <p:sldId id="608" r:id="rId4"/>
    <p:sldId id="581" r:id="rId5"/>
    <p:sldId id="575" r:id="rId6"/>
    <p:sldId id="303" r:id="rId7"/>
    <p:sldId id="589" r:id="rId8"/>
    <p:sldId id="609" r:id="rId9"/>
    <p:sldId id="611" r:id="rId10"/>
    <p:sldId id="284" r:id="rId11"/>
    <p:sldId id="610" r:id="rId12"/>
    <p:sldId id="286" r:id="rId13"/>
    <p:sldId id="285" r:id="rId14"/>
    <p:sldId id="621" r:id="rId15"/>
    <p:sldId id="535" r:id="rId16"/>
    <p:sldId id="578" r:id="rId17"/>
    <p:sldId id="616" r:id="rId18"/>
    <p:sldId id="615" r:id="rId19"/>
    <p:sldId id="617" r:id="rId20"/>
    <p:sldId id="612" r:id="rId21"/>
    <p:sldId id="582" r:id="rId22"/>
    <p:sldId id="577" r:id="rId23"/>
    <p:sldId id="614" r:id="rId24"/>
    <p:sldId id="613" r:id="rId25"/>
    <p:sldId id="580" r:id="rId26"/>
    <p:sldId id="619" r:id="rId27"/>
    <p:sldId id="61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3" d="100"/>
          <a:sy n="53" d="100"/>
        </p:scale>
        <p:origin x="703"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SFP.IDIR.BCGOV\U164\MDUTHIEH$\FH%20Meetings\2019-10-29_RMT\AOS%20summaries%20(version%201).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TROWEL\S63201\!Workgrp\Stewardship\Forest%20Health\ENTOMOLO\Health\2019%20Presentations\WFIWC%202019%20Anchorage\BC%20pest%20totals%20for%20presentations_Mar%201_2019.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SFP.IDIR.BCGOV\U164\MDUTHIEH$\2018%20Contracts\2018%20FH19KBR004%20WSBS%20West\2019%20Spruce%20Budworm%20Data%20Sheet%20-%2015.09.19.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SFP.IDIR.BCGOV\U164\MDUTHIEH$\2018%20Contracts\2018%20FH19KBR002%203TB\2019%20Data\3TB_WestKoot2009_2019.xls"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SFP.IDIR.BCGOV\U164\MDUTHIEH$\FH%20Meetings\2019-10-29_RMT\AOS%20summaries%20(version%201).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SFP.IDIR.BCGOV\U164\MDUTHIEH$\2018%20Contracts\2018%20FH19KBR002%203TB\2019%20Data\3TB_WestKoot2009_2019.xls"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DN!$A$4</c:f>
              <c:strCache>
                <c:ptCount val="1"/>
                <c:pt idx="0">
                  <c:v>Arrow</c:v>
                </c:pt>
              </c:strCache>
            </c:strRef>
          </c:tx>
          <c:spPr>
            <a:solidFill>
              <a:schemeClr val="accent1"/>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DN!$B$4:$K$4</c:f>
              <c:numCache>
                <c:formatCode>#,##0.0</c:formatCode>
                <c:ptCount val="10"/>
                <c:pt idx="0">
                  <c:v>6.2</c:v>
                </c:pt>
                <c:pt idx="1">
                  <c:v>0</c:v>
                </c:pt>
                <c:pt idx="2">
                  <c:v>0</c:v>
                </c:pt>
                <c:pt idx="3">
                  <c:v>0</c:v>
                </c:pt>
                <c:pt idx="5">
                  <c:v>15.88</c:v>
                </c:pt>
                <c:pt idx="6">
                  <c:v>0</c:v>
                </c:pt>
                <c:pt idx="7">
                  <c:v>0</c:v>
                </c:pt>
                <c:pt idx="8">
                  <c:v>1902.2</c:v>
                </c:pt>
                <c:pt idx="9">
                  <c:v>425.88008217150002</c:v>
                </c:pt>
              </c:numCache>
            </c:numRef>
          </c:val>
          <c:extLst>
            <c:ext xmlns:c16="http://schemas.microsoft.com/office/drawing/2014/chart" uri="{C3380CC4-5D6E-409C-BE32-E72D297353CC}">
              <c16:uniqueId val="{00000000-C705-43A5-8763-87AC07648866}"/>
            </c:ext>
          </c:extLst>
        </c:ser>
        <c:ser>
          <c:idx val="1"/>
          <c:order val="1"/>
          <c:tx>
            <c:strRef>
              <c:f>DN!$A$5</c:f>
              <c:strCache>
                <c:ptCount val="1"/>
                <c:pt idx="0">
                  <c:v>Boundary</c:v>
                </c:pt>
              </c:strCache>
            </c:strRef>
          </c:tx>
          <c:spPr>
            <a:solidFill>
              <a:schemeClr val="accent2"/>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DN!$B$5:$K$5</c:f>
              <c:numCache>
                <c:formatCode>#,##0.0</c:formatCode>
                <c:ptCount val="10"/>
                <c:pt idx="0">
                  <c:v>0</c:v>
                </c:pt>
                <c:pt idx="1">
                  <c:v>0</c:v>
                </c:pt>
                <c:pt idx="2">
                  <c:v>0</c:v>
                </c:pt>
                <c:pt idx="3">
                  <c:v>0</c:v>
                </c:pt>
                <c:pt idx="6">
                  <c:v>19.71</c:v>
                </c:pt>
                <c:pt idx="7">
                  <c:v>0</c:v>
                </c:pt>
                <c:pt idx="8">
                  <c:v>25801.94</c:v>
                </c:pt>
                <c:pt idx="9">
                  <c:v>9083</c:v>
                </c:pt>
              </c:numCache>
            </c:numRef>
          </c:val>
          <c:extLst>
            <c:ext xmlns:c16="http://schemas.microsoft.com/office/drawing/2014/chart" uri="{C3380CC4-5D6E-409C-BE32-E72D297353CC}">
              <c16:uniqueId val="{00000001-C705-43A5-8763-87AC07648866}"/>
            </c:ext>
          </c:extLst>
        </c:ser>
        <c:ser>
          <c:idx val="2"/>
          <c:order val="2"/>
          <c:tx>
            <c:strRef>
              <c:f>DN!$A$6</c:f>
              <c:strCache>
                <c:ptCount val="1"/>
                <c:pt idx="0">
                  <c:v>Cranbrook</c:v>
                </c:pt>
              </c:strCache>
            </c:strRef>
          </c:tx>
          <c:spPr>
            <a:solidFill>
              <a:schemeClr val="accent3"/>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DN!$B$6:$K$6</c:f>
              <c:numCache>
                <c:formatCode>#,##0.0</c:formatCode>
                <c:ptCount val="10"/>
                <c:pt idx="0">
                  <c:v>0</c:v>
                </c:pt>
                <c:pt idx="1">
                  <c:v>0</c:v>
                </c:pt>
                <c:pt idx="2">
                  <c:v>0</c:v>
                </c:pt>
                <c:pt idx="3">
                  <c:v>0</c:v>
                </c:pt>
                <c:pt idx="5">
                  <c:v>499.26</c:v>
                </c:pt>
                <c:pt idx="6">
                  <c:v>19.71</c:v>
                </c:pt>
                <c:pt idx="7">
                  <c:v>255.4492947457</c:v>
                </c:pt>
                <c:pt idx="8">
                  <c:v>4963.67</c:v>
                </c:pt>
                <c:pt idx="9">
                  <c:v>1079.3</c:v>
                </c:pt>
              </c:numCache>
            </c:numRef>
          </c:val>
          <c:extLst>
            <c:ext xmlns:c16="http://schemas.microsoft.com/office/drawing/2014/chart" uri="{C3380CC4-5D6E-409C-BE32-E72D297353CC}">
              <c16:uniqueId val="{00000002-C705-43A5-8763-87AC07648866}"/>
            </c:ext>
          </c:extLst>
        </c:ser>
        <c:ser>
          <c:idx val="3"/>
          <c:order val="3"/>
          <c:tx>
            <c:strRef>
              <c:f>DN!$A$7</c:f>
              <c:strCache>
                <c:ptCount val="1"/>
                <c:pt idx="0">
                  <c:v>Golden</c:v>
                </c:pt>
              </c:strCache>
            </c:strRef>
          </c:tx>
          <c:spPr>
            <a:solidFill>
              <a:schemeClr val="accent4"/>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DN!$B$7:$K$7</c:f>
              <c:numCache>
                <c:formatCode>#,##0.0</c:formatCode>
                <c:ptCount val="10"/>
                <c:pt idx="0">
                  <c:v>0</c:v>
                </c:pt>
                <c:pt idx="1">
                  <c:v>0</c:v>
                </c:pt>
                <c:pt idx="2">
                  <c:v>0</c:v>
                </c:pt>
                <c:pt idx="3">
                  <c:v>0</c:v>
                </c:pt>
                <c:pt idx="6">
                  <c:v>0</c:v>
                </c:pt>
                <c:pt idx="7">
                  <c:v>20.556331715540001</c:v>
                </c:pt>
                <c:pt idx="8">
                  <c:v>99.094948089300004</c:v>
                </c:pt>
                <c:pt idx="9">
                  <c:v>33.1</c:v>
                </c:pt>
              </c:numCache>
            </c:numRef>
          </c:val>
          <c:extLst>
            <c:ext xmlns:c16="http://schemas.microsoft.com/office/drawing/2014/chart" uri="{C3380CC4-5D6E-409C-BE32-E72D297353CC}">
              <c16:uniqueId val="{00000003-C705-43A5-8763-87AC07648866}"/>
            </c:ext>
          </c:extLst>
        </c:ser>
        <c:ser>
          <c:idx val="4"/>
          <c:order val="4"/>
          <c:tx>
            <c:strRef>
              <c:f>DN!$A$8</c:f>
              <c:strCache>
                <c:ptCount val="1"/>
                <c:pt idx="0">
                  <c:v>Invermere</c:v>
                </c:pt>
              </c:strCache>
            </c:strRef>
          </c:tx>
          <c:spPr>
            <a:solidFill>
              <a:schemeClr val="accent5"/>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DN!$B$8:$K$8</c:f>
              <c:numCache>
                <c:formatCode>#,##0.0</c:formatCode>
                <c:ptCount val="10"/>
                <c:pt idx="0">
                  <c:v>0</c:v>
                </c:pt>
                <c:pt idx="1">
                  <c:v>0</c:v>
                </c:pt>
                <c:pt idx="2">
                  <c:v>0</c:v>
                </c:pt>
                <c:pt idx="3">
                  <c:v>0</c:v>
                </c:pt>
                <c:pt idx="6">
                  <c:v>0</c:v>
                </c:pt>
                <c:pt idx="7">
                  <c:v>0</c:v>
                </c:pt>
                <c:pt idx="8">
                  <c:v>1827.7</c:v>
                </c:pt>
                <c:pt idx="9">
                  <c:v>1636.9</c:v>
                </c:pt>
              </c:numCache>
            </c:numRef>
          </c:val>
          <c:extLst>
            <c:ext xmlns:c16="http://schemas.microsoft.com/office/drawing/2014/chart" uri="{C3380CC4-5D6E-409C-BE32-E72D297353CC}">
              <c16:uniqueId val="{00000004-C705-43A5-8763-87AC07648866}"/>
            </c:ext>
          </c:extLst>
        </c:ser>
        <c:ser>
          <c:idx val="5"/>
          <c:order val="5"/>
          <c:tx>
            <c:strRef>
              <c:f>DN!$A$9</c:f>
              <c:strCache>
                <c:ptCount val="1"/>
                <c:pt idx="0">
                  <c:v>Kootenay Lake</c:v>
                </c:pt>
              </c:strCache>
            </c:strRef>
          </c:tx>
          <c:spPr>
            <a:solidFill>
              <a:schemeClr val="accent6"/>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DN!$B$9:$K$9</c:f>
              <c:numCache>
                <c:formatCode>#,##0.0</c:formatCode>
                <c:ptCount val="10"/>
                <c:pt idx="0">
                  <c:v>0</c:v>
                </c:pt>
                <c:pt idx="1">
                  <c:v>0</c:v>
                </c:pt>
                <c:pt idx="2">
                  <c:v>0</c:v>
                </c:pt>
                <c:pt idx="3">
                  <c:v>0</c:v>
                </c:pt>
                <c:pt idx="5">
                  <c:v>48.31</c:v>
                </c:pt>
                <c:pt idx="6">
                  <c:v>0</c:v>
                </c:pt>
                <c:pt idx="7">
                  <c:v>118.52580706531</c:v>
                </c:pt>
                <c:pt idx="8">
                  <c:v>1287.69</c:v>
                </c:pt>
                <c:pt idx="9">
                  <c:v>338.4</c:v>
                </c:pt>
              </c:numCache>
            </c:numRef>
          </c:val>
          <c:extLst>
            <c:ext xmlns:c16="http://schemas.microsoft.com/office/drawing/2014/chart" uri="{C3380CC4-5D6E-409C-BE32-E72D297353CC}">
              <c16:uniqueId val="{00000005-C705-43A5-8763-87AC07648866}"/>
            </c:ext>
          </c:extLst>
        </c:ser>
        <c:ser>
          <c:idx val="6"/>
          <c:order val="6"/>
          <c:tx>
            <c:strRef>
              <c:f>DN!$A$10</c:f>
              <c:strCache>
                <c:ptCount val="1"/>
                <c:pt idx="0">
                  <c:v>Revelstoke</c:v>
                </c:pt>
              </c:strCache>
            </c:strRef>
          </c:tx>
          <c:spPr>
            <a:solidFill>
              <a:schemeClr val="accent1">
                <a:lumMod val="60000"/>
              </a:schemeClr>
            </a:solidFill>
            <a:ln>
              <a:noFill/>
            </a:ln>
            <a:effectLst/>
          </c:spPr>
          <c:invertIfNegative val="0"/>
          <c:cat>
            <c:numRef>
              <c:f>DN!$B$3:$K$3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DN!$B$10:$K$10</c:f>
              <c:numCache>
                <c:formatCode>#,##0.0</c:formatCode>
                <c:ptCount val="10"/>
                <c:pt idx="0">
                  <c:v>0</c:v>
                </c:pt>
                <c:pt idx="1">
                  <c:v>0</c:v>
                </c:pt>
                <c:pt idx="2">
                  <c:v>0</c:v>
                </c:pt>
                <c:pt idx="3">
                  <c:v>0</c:v>
                </c:pt>
                <c:pt idx="5">
                  <c:v>48.75</c:v>
                </c:pt>
                <c:pt idx="6">
                  <c:v>0</c:v>
                </c:pt>
                <c:pt idx="7">
                  <c:v>88.731906294390001</c:v>
                </c:pt>
                <c:pt idx="8">
                  <c:v>28.65</c:v>
                </c:pt>
                <c:pt idx="9">
                  <c:v>79.8</c:v>
                </c:pt>
              </c:numCache>
            </c:numRef>
          </c:val>
          <c:extLst>
            <c:ext xmlns:c16="http://schemas.microsoft.com/office/drawing/2014/chart" uri="{C3380CC4-5D6E-409C-BE32-E72D297353CC}">
              <c16:uniqueId val="{00000006-C705-43A5-8763-87AC07648866}"/>
            </c:ext>
          </c:extLst>
        </c:ser>
        <c:dLbls>
          <c:showLegendKey val="0"/>
          <c:showVal val="0"/>
          <c:showCatName val="0"/>
          <c:showSerName val="0"/>
          <c:showPercent val="0"/>
          <c:showBubbleSize val="0"/>
        </c:dLbls>
        <c:gapWidth val="219"/>
        <c:overlap val="-27"/>
        <c:axId val="775065168"/>
        <c:axId val="775062872"/>
      </c:barChart>
      <c:catAx>
        <c:axId val="77506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75062872"/>
        <c:crosses val="autoZero"/>
        <c:auto val="1"/>
        <c:lblAlgn val="ctr"/>
        <c:lblOffset val="100"/>
        <c:noMultiLvlLbl val="0"/>
      </c:catAx>
      <c:valAx>
        <c:axId val="7750628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75065168"/>
        <c:crosses val="autoZero"/>
        <c:crossBetween val="between"/>
      </c:valAx>
      <c:spPr>
        <a:blipFill dpi="0" rotWithShape="1">
          <a:blip xmlns:r="http://schemas.openxmlformats.org/officeDocument/2006/relationships" r:embed="rId3"/>
          <a:srcRect/>
          <a:stretch>
            <a:fillRect/>
          </a:stretch>
        </a:blip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CA" sz="2800" dirty="0"/>
              <a:t>Douglas-fir</a:t>
            </a:r>
            <a:r>
              <a:rPr lang="en-CA" sz="2800" baseline="0" dirty="0"/>
              <a:t> beetle over the last decade 2010-2019</a:t>
            </a:r>
            <a:endParaRPr lang="en-CA" sz="2800" dirty="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IBD!$B$2</c:f>
              <c:strCache>
                <c:ptCount val="1"/>
                <c:pt idx="0">
                  <c:v>2010</c:v>
                </c:pt>
              </c:strCache>
            </c:strRef>
          </c:tx>
          <c:spPr>
            <a:solidFill>
              <a:schemeClr val="accent1"/>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IBD!$B$3:$B$9</c:f>
              <c:numCache>
                <c:formatCode>#,##0.0</c:formatCode>
                <c:ptCount val="7"/>
                <c:pt idx="0">
                  <c:v>74.8</c:v>
                </c:pt>
                <c:pt idx="1">
                  <c:v>43.9</c:v>
                </c:pt>
                <c:pt idx="2">
                  <c:v>189.1</c:v>
                </c:pt>
                <c:pt idx="3">
                  <c:v>347.2</c:v>
                </c:pt>
                <c:pt idx="4">
                  <c:v>1097.9000000000001</c:v>
                </c:pt>
                <c:pt idx="5">
                  <c:v>320.10000000000002</c:v>
                </c:pt>
                <c:pt idx="6">
                  <c:v>206.1</c:v>
                </c:pt>
              </c:numCache>
            </c:numRef>
          </c:val>
          <c:extLst>
            <c:ext xmlns:c16="http://schemas.microsoft.com/office/drawing/2014/chart" uri="{C3380CC4-5D6E-409C-BE32-E72D297353CC}">
              <c16:uniqueId val="{00000000-04BD-49F3-9252-391B75F6E9A0}"/>
            </c:ext>
          </c:extLst>
        </c:ser>
        <c:ser>
          <c:idx val="1"/>
          <c:order val="1"/>
          <c:tx>
            <c:strRef>
              <c:f>IBD!$C$2</c:f>
              <c:strCache>
                <c:ptCount val="1"/>
                <c:pt idx="0">
                  <c:v>2011</c:v>
                </c:pt>
              </c:strCache>
            </c:strRef>
          </c:tx>
          <c:spPr>
            <a:solidFill>
              <a:schemeClr val="accent2"/>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IBD!$C$3:$C$9</c:f>
              <c:numCache>
                <c:formatCode>#,##0.0</c:formatCode>
                <c:ptCount val="7"/>
                <c:pt idx="0">
                  <c:v>78.2</c:v>
                </c:pt>
                <c:pt idx="1">
                  <c:v>2</c:v>
                </c:pt>
                <c:pt idx="2">
                  <c:v>304.8</c:v>
                </c:pt>
                <c:pt idx="3">
                  <c:v>260.7</c:v>
                </c:pt>
                <c:pt idx="4">
                  <c:v>439.8</c:v>
                </c:pt>
                <c:pt idx="5">
                  <c:v>373</c:v>
                </c:pt>
                <c:pt idx="6">
                  <c:v>41.4</c:v>
                </c:pt>
              </c:numCache>
            </c:numRef>
          </c:val>
          <c:extLst>
            <c:ext xmlns:c16="http://schemas.microsoft.com/office/drawing/2014/chart" uri="{C3380CC4-5D6E-409C-BE32-E72D297353CC}">
              <c16:uniqueId val="{00000001-04BD-49F3-9252-391B75F6E9A0}"/>
            </c:ext>
          </c:extLst>
        </c:ser>
        <c:ser>
          <c:idx val="2"/>
          <c:order val="2"/>
          <c:tx>
            <c:strRef>
              <c:f>IBD!$D$2</c:f>
              <c:strCache>
                <c:ptCount val="1"/>
                <c:pt idx="0">
                  <c:v>2012</c:v>
                </c:pt>
              </c:strCache>
            </c:strRef>
          </c:tx>
          <c:spPr>
            <a:solidFill>
              <a:schemeClr val="accent3"/>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IBD!$D$3:$D$9</c:f>
              <c:numCache>
                <c:formatCode>#,##0.0</c:formatCode>
                <c:ptCount val="7"/>
                <c:pt idx="0">
                  <c:v>165.1</c:v>
                </c:pt>
                <c:pt idx="1">
                  <c:v>3.5</c:v>
                </c:pt>
                <c:pt idx="2">
                  <c:v>149.80000000000001</c:v>
                </c:pt>
                <c:pt idx="3">
                  <c:v>145.9</c:v>
                </c:pt>
                <c:pt idx="4">
                  <c:v>761.4</c:v>
                </c:pt>
                <c:pt idx="5">
                  <c:v>137.1</c:v>
                </c:pt>
                <c:pt idx="6">
                  <c:v>241.3</c:v>
                </c:pt>
              </c:numCache>
            </c:numRef>
          </c:val>
          <c:extLst>
            <c:ext xmlns:c16="http://schemas.microsoft.com/office/drawing/2014/chart" uri="{C3380CC4-5D6E-409C-BE32-E72D297353CC}">
              <c16:uniqueId val="{00000002-04BD-49F3-9252-391B75F6E9A0}"/>
            </c:ext>
          </c:extLst>
        </c:ser>
        <c:ser>
          <c:idx val="3"/>
          <c:order val="3"/>
          <c:tx>
            <c:strRef>
              <c:f>IBD!$E$2</c:f>
              <c:strCache>
                <c:ptCount val="1"/>
                <c:pt idx="0">
                  <c:v>2013</c:v>
                </c:pt>
              </c:strCache>
            </c:strRef>
          </c:tx>
          <c:spPr>
            <a:solidFill>
              <a:schemeClr val="accent4"/>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IBD!$E$3:$E$9</c:f>
              <c:numCache>
                <c:formatCode>#,##0.0</c:formatCode>
                <c:ptCount val="7"/>
                <c:pt idx="0">
                  <c:v>490.7</c:v>
                </c:pt>
                <c:pt idx="1">
                  <c:v>21</c:v>
                </c:pt>
                <c:pt idx="2">
                  <c:v>177.9</c:v>
                </c:pt>
                <c:pt idx="3">
                  <c:v>195.6</c:v>
                </c:pt>
                <c:pt idx="4">
                  <c:v>506.7</c:v>
                </c:pt>
                <c:pt idx="5">
                  <c:v>238.6</c:v>
                </c:pt>
                <c:pt idx="6">
                  <c:v>83.1</c:v>
                </c:pt>
              </c:numCache>
            </c:numRef>
          </c:val>
          <c:extLst>
            <c:ext xmlns:c16="http://schemas.microsoft.com/office/drawing/2014/chart" uri="{C3380CC4-5D6E-409C-BE32-E72D297353CC}">
              <c16:uniqueId val="{00000003-04BD-49F3-9252-391B75F6E9A0}"/>
            </c:ext>
          </c:extLst>
        </c:ser>
        <c:ser>
          <c:idx val="4"/>
          <c:order val="4"/>
          <c:tx>
            <c:strRef>
              <c:f>IBD!$F$2</c:f>
              <c:strCache>
                <c:ptCount val="1"/>
                <c:pt idx="0">
                  <c:v>2014</c:v>
                </c:pt>
              </c:strCache>
            </c:strRef>
          </c:tx>
          <c:spPr>
            <a:solidFill>
              <a:schemeClr val="accent5"/>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IBD!$F$3:$F$9</c:f>
              <c:numCache>
                <c:formatCode>#,##0.0</c:formatCode>
                <c:ptCount val="7"/>
                <c:pt idx="0">
                  <c:v>993.67</c:v>
                </c:pt>
                <c:pt idx="1">
                  <c:v>57.01</c:v>
                </c:pt>
                <c:pt idx="2">
                  <c:v>55.12</c:v>
                </c:pt>
                <c:pt idx="3">
                  <c:v>35.26</c:v>
                </c:pt>
                <c:pt idx="4">
                  <c:v>721.88</c:v>
                </c:pt>
                <c:pt idx="5">
                  <c:v>689.76</c:v>
                </c:pt>
                <c:pt idx="6">
                  <c:v>101.3</c:v>
                </c:pt>
              </c:numCache>
            </c:numRef>
          </c:val>
          <c:extLst>
            <c:ext xmlns:c16="http://schemas.microsoft.com/office/drawing/2014/chart" uri="{C3380CC4-5D6E-409C-BE32-E72D297353CC}">
              <c16:uniqueId val="{00000004-04BD-49F3-9252-391B75F6E9A0}"/>
            </c:ext>
          </c:extLst>
        </c:ser>
        <c:ser>
          <c:idx val="5"/>
          <c:order val="5"/>
          <c:tx>
            <c:strRef>
              <c:f>IBD!$G$2</c:f>
              <c:strCache>
                <c:ptCount val="1"/>
                <c:pt idx="0">
                  <c:v>2015</c:v>
                </c:pt>
              </c:strCache>
            </c:strRef>
          </c:tx>
          <c:spPr>
            <a:solidFill>
              <a:schemeClr val="accent6"/>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IBD!$G$3:$G$9</c:f>
              <c:numCache>
                <c:formatCode>#,##0.0</c:formatCode>
                <c:ptCount val="7"/>
                <c:pt idx="0">
                  <c:v>266.61</c:v>
                </c:pt>
                <c:pt idx="1">
                  <c:v>273.33999999999997</c:v>
                </c:pt>
                <c:pt idx="2">
                  <c:v>178.84</c:v>
                </c:pt>
                <c:pt idx="3">
                  <c:v>103.02</c:v>
                </c:pt>
                <c:pt idx="4">
                  <c:v>610.64</c:v>
                </c:pt>
                <c:pt idx="5">
                  <c:v>90.21</c:v>
                </c:pt>
                <c:pt idx="6">
                  <c:v>120.78</c:v>
                </c:pt>
              </c:numCache>
            </c:numRef>
          </c:val>
          <c:extLst>
            <c:ext xmlns:c16="http://schemas.microsoft.com/office/drawing/2014/chart" uri="{C3380CC4-5D6E-409C-BE32-E72D297353CC}">
              <c16:uniqueId val="{00000005-04BD-49F3-9252-391B75F6E9A0}"/>
            </c:ext>
          </c:extLst>
        </c:ser>
        <c:ser>
          <c:idx val="6"/>
          <c:order val="6"/>
          <c:tx>
            <c:strRef>
              <c:f>IBD!$H$2</c:f>
              <c:strCache>
                <c:ptCount val="1"/>
                <c:pt idx="0">
                  <c:v>2016</c:v>
                </c:pt>
              </c:strCache>
            </c:strRef>
          </c:tx>
          <c:spPr>
            <a:solidFill>
              <a:schemeClr val="accent1">
                <a:lumMod val="60000"/>
              </a:schemeClr>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IBD!$H$3:$H$9</c:f>
              <c:numCache>
                <c:formatCode>#,##0.0</c:formatCode>
                <c:ptCount val="7"/>
                <c:pt idx="0">
                  <c:v>1411.79</c:v>
                </c:pt>
                <c:pt idx="1">
                  <c:v>465.18</c:v>
                </c:pt>
                <c:pt idx="2">
                  <c:v>574.37</c:v>
                </c:pt>
                <c:pt idx="3">
                  <c:v>273.99</c:v>
                </c:pt>
                <c:pt idx="4">
                  <c:v>1453.95</c:v>
                </c:pt>
                <c:pt idx="5">
                  <c:v>593.91999999999996</c:v>
                </c:pt>
                <c:pt idx="6">
                  <c:v>211.49</c:v>
                </c:pt>
              </c:numCache>
            </c:numRef>
          </c:val>
          <c:extLst>
            <c:ext xmlns:c16="http://schemas.microsoft.com/office/drawing/2014/chart" uri="{C3380CC4-5D6E-409C-BE32-E72D297353CC}">
              <c16:uniqueId val="{00000006-04BD-49F3-9252-391B75F6E9A0}"/>
            </c:ext>
          </c:extLst>
        </c:ser>
        <c:ser>
          <c:idx val="7"/>
          <c:order val="7"/>
          <c:tx>
            <c:strRef>
              <c:f>IBD!$I$2</c:f>
              <c:strCache>
                <c:ptCount val="1"/>
                <c:pt idx="0">
                  <c:v>2017</c:v>
                </c:pt>
              </c:strCache>
            </c:strRef>
          </c:tx>
          <c:spPr>
            <a:solidFill>
              <a:schemeClr val="accent2">
                <a:lumMod val="60000"/>
              </a:schemeClr>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IBD!$I$3:$I$9</c:f>
              <c:numCache>
                <c:formatCode>#,##0.0</c:formatCode>
                <c:ptCount val="7"/>
                <c:pt idx="0">
                  <c:v>1510.9884645939901</c:v>
                </c:pt>
                <c:pt idx="1">
                  <c:v>970.70085241471998</c:v>
                </c:pt>
                <c:pt idx="2">
                  <c:v>345.80064469822997</c:v>
                </c:pt>
                <c:pt idx="3">
                  <c:v>236.22292371245999</c:v>
                </c:pt>
                <c:pt idx="4">
                  <c:v>48.807669300070003</c:v>
                </c:pt>
                <c:pt idx="5">
                  <c:v>344.57470322638</c:v>
                </c:pt>
                <c:pt idx="6">
                  <c:v>872.83991932647996</c:v>
                </c:pt>
              </c:numCache>
            </c:numRef>
          </c:val>
          <c:extLst>
            <c:ext xmlns:c16="http://schemas.microsoft.com/office/drawing/2014/chart" uri="{C3380CC4-5D6E-409C-BE32-E72D297353CC}">
              <c16:uniqueId val="{00000007-04BD-49F3-9252-391B75F6E9A0}"/>
            </c:ext>
          </c:extLst>
        </c:ser>
        <c:ser>
          <c:idx val="8"/>
          <c:order val="8"/>
          <c:tx>
            <c:strRef>
              <c:f>IBD!$J$2</c:f>
              <c:strCache>
                <c:ptCount val="1"/>
                <c:pt idx="0">
                  <c:v>2018</c:v>
                </c:pt>
              </c:strCache>
            </c:strRef>
          </c:tx>
          <c:spPr>
            <a:solidFill>
              <a:schemeClr val="accent3">
                <a:lumMod val="60000"/>
              </a:schemeClr>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IBD!$J$3:$J$9</c:f>
              <c:numCache>
                <c:formatCode>#,##0.0</c:formatCode>
                <c:ptCount val="7"/>
                <c:pt idx="0">
                  <c:v>2656.01</c:v>
                </c:pt>
                <c:pt idx="1">
                  <c:v>511.68</c:v>
                </c:pt>
                <c:pt idx="2">
                  <c:v>702.99</c:v>
                </c:pt>
                <c:pt idx="3">
                  <c:v>70.655727578820006</c:v>
                </c:pt>
                <c:pt idx="4">
                  <c:v>1436.22</c:v>
                </c:pt>
                <c:pt idx="5">
                  <c:v>703.42</c:v>
                </c:pt>
                <c:pt idx="6">
                  <c:v>524.20400460905898</c:v>
                </c:pt>
              </c:numCache>
            </c:numRef>
          </c:val>
          <c:extLst>
            <c:ext xmlns:c16="http://schemas.microsoft.com/office/drawing/2014/chart" uri="{C3380CC4-5D6E-409C-BE32-E72D297353CC}">
              <c16:uniqueId val="{00000008-04BD-49F3-9252-391B75F6E9A0}"/>
            </c:ext>
          </c:extLst>
        </c:ser>
        <c:ser>
          <c:idx val="9"/>
          <c:order val="9"/>
          <c:tx>
            <c:strRef>
              <c:f>IBD!$K$2</c:f>
              <c:strCache>
                <c:ptCount val="1"/>
                <c:pt idx="0">
                  <c:v>2019</c:v>
                </c:pt>
              </c:strCache>
            </c:strRef>
          </c:tx>
          <c:spPr>
            <a:solidFill>
              <a:schemeClr val="accent4">
                <a:lumMod val="60000"/>
              </a:schemeClr>
            </a:solidFill>
            <a:ln>
              <a:noFill/>
            </a:ln>
            <a:effectLst/>
          </c:spPr>
          <c:invertIfNegative val="0"/>
          <c:cat>
            <c:strRef>
              <c:f>IBD!$A$3:$A$9</c:f>
              <c:strCache>
                <c:ptCount val="7"/>
                <c:pt idx="0">
                  <c:v>Arrow</c:v>
                </c:pt>
                <c:pt idx="1">
                  <c:v>Boundary</c:v>
                </c:pt>
                <c:pt idx="2">
                  <c:v>Cranbrook</c:v>
                </c:pt>
                <c:pt idx="3">
                  <c:v>Golden</c:v>
                </c:pt>
                <c:pt idx="4">
                  <c:v>Invermere</c:v>
                </c:pt>
                <c:pt idx="5">
                  <c:v>Kootenay Lake</c:v>
                </c:pt>
                <c:pt idx="6">
                  <c:v>Revelstoke</c:v>
                </c:pt>
              </c:strCache>
            </c:strRef>
          </c:cat>
          <c:val>
            <c:numRef>
              <c:f>IBD!$K$3:$K$9</c:f>
              <c:numCache>
                <c:formatCode>#,##0.0</c:formatCode>
                <c:ptCount val="7"/>
                <c:pt idx="0">
                  <c:v>3804.1</c:v>
                </c:pt>
                <c:pt idx="1">
                  <c:v>1728.2</c:v>
                </c:pt>
                <c:pt idx="2">
                  <c:v>1052</c:v>
                </c:pt>
                <c:pt idx="3">
                  <c:v>219.9</c:v>
                </c:pt>
                <c:pt idx="4">
                  <c:v>2816.6</c:v>
                </c:pt>
                <c:pt idx="5">
                  <c:v>1953.6</c:v>
                </c:pt>
                <c:pt idx="6">
                  <c:v>334</c:v>
                </c:pt>
              </c:numCache>
            </c:numRef>
          </c:val>
          <c:extLst>
            <c:ext xmlns:c16="http://schemas.microsoft.com/office/drawing/2014/chart" uri="{C3380CC4-5D6E-409C-BE32-E72D297353CC}">
              <c16:uniqueId val="{00000009-04BD-49F3-9252-391B75F6E9A0}"/>
            </c:ext>
          </c:extLst>
        </c:ser>
        <c:dLbls>
          <c:showLegendKey val="0"/>
          <c:showVal val="0"/>
          <c:showCatName val="0"/>
          <c:showSerName val="0"/>
          <c:showPercent val="0"/>
          <c:showBubbleSize val="0"/>
        </c:dLbls>
        <c:gapWidth val="219"/>
        <c:overlap val="-27"/>
        <c:axId val="678011064"/>
        <c:axId val="678007128"/>
      </c:barChart>
      <c:catAx>
        <c:axId val="67801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78007128"/>
        <c:crosses val="autoZero"/>
        <c:auto val="1"/>
        <c:lblAlgn val="ctr"/>
        <c:lblOffset val="100"/>
        <c:noMultiLvlLbl val="0"/>
      </c:catAx>
      <c:valAx>
        <c:axId val="6780071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801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IBD!$A$31</c:f>
              <c:strCache>
                <c:ptCount val="1"/>
                <c:pt idx="0">
                  <c:v>Boundary</c:v>
                </c:pt>
              </c:strCache>
            </c:strRef>
          </c:tx>
          <c:spPr>
            <a:solidFill>
              <a:srgbClr val="FFC000"/>
            </a:solidFill>
            <a:ln>
              <a:noFill/>
            </a:ln>
            <a:effectLst/>
          </c:spPr>
          <c:invertIfNegative val="0"/>
          <c:cat>
            <c:numRef>
              <c:f>IBD!$B$30:$K$30</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IBD!$B$31:$K$31</c:f>
              <c:numCache>
                <c:formatCode>#,##0.0</c:formatCode>
                <c:ptCount val="10"/>
                <c:pt idx="0">
                  <c:v>43.9</c:v>
                </c:pt>
                <c:pt idx="1">
                  <c:v>2</c:v>
                </c:pt>
                <c:pt idx="2">
                  <c:v>3.5</c:v>
                </c:pt>
                <c:pt idx="3">
                  <c:v>21</c:v>
                </c:pt>
                <c:pt idx="4">
                  <c:v>57.01</c:v>
                </c:pt>
                <c:pt idx="5">
                  <c:v>273.33999999999997</c:v>
                </c:pt>
                <c:pt idx="6">
                  <c:v>465.18</c:v>
                </c:pt>
                <c:pt idx="7">
                  <c:v>970.70085241471998</c:v>
                </c:pt>
                <c:pt idx="8">
                  <c:v>511.68</c:v>
                </c:pt>
                <c:pt idx="9">
                  <c:v>1728.2</c:v>
                </c:pt>
              </c:numCache>
            </c:numRef>
          </c:val>
          <c:extLst>
            <c:ext xmlns:c16="http://schemas.microsoft.com/office/drawing/2014/chart" uri="{C3380CC4-5D6E-409C-BE32-E72D297353CC}">
              <c16:uniqueId val="{00000000-1A26-4F9D-9598-B2EB17B258DD}"/>
            </c:ext>
          </c:extLst>
        </c:ser>
        <c:dLbls>
          <c:showLegendKey val="0"/>
          <c:showVal val="0"/>
          <c:showCatName val="0"/>
          <c:showSerName val="0"/>
          <c:showPercent val="0"/>
          <c:showBubbleSize val="0"/>
        </c:dLbls>
        <c:gapWidth val="219"/>
        <c:overlap val="-27"/>
        <c:axId val="495936264"/>
        <c:axId val="351891992"/>
      </c:barChart>
      <c:catAx>
        <c:axId val="49593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51891992"/>
        <c:crosses val="autoZero"/>
        <c:auto val="1"/>
        <c:lblAlgn val="ctr"/>
        <c:lblOffset val="100"/>
        <c:noMultiLvlLbl val="0"/>
      </c:catAx>
      <c:valAx>
        <c:axId val="3518919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95936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IBB ha yearly by TSA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IBB!$A$3</c:f>
              <c:strCache>
                <c:ptCount val="1"/>
                <c:pt idx="0">
                  <c:v>Arrow</c:v>
                </c:pt>
              </c:strCache>
            </c:strRef>
          </c:tx>
          <c:spPr>
            <a:solidFill>
              <a:schemeClr val="accent1"/>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IBB!$B$3:$K$3</c:f>
              <c:numCache>
                <c:formatCode>#,##0.0</c:formatCode>
                <c:ptCount val="10"/>
                <c:pt idx="0">
                  <c:v>2168.1</c:v>
                </c:pt>
                <c:pt idx="1">
                  <c:v>1525.8</c:v>
                </c:pt>
                <c:pt idx="2">
                  <c:v>1767.2</c:v>
                </c:pt>
                <c:pt idx="3">
                  <c:v>1519.5</c:v>
                </c:pt>
                <c:pt idx="4">
                  <c:v>3005.85</c:v>
                </c:pt>
                <c:pt idx="5" formatCode="General">
                  <c:v>3191.4</c:v>
                </c:pt>
                <c:pt idx="6">
                  <c:v>13459.24</c:v>
                </c:pt>
                <c:pt idx="7">
                  <c:v>2940.5561256812198</c:v>
                </c:pt>
                <c:pt idx="8">
                  <c:v>5139.8999999999996</c:v>
                </c:pt>
                <c:pt idx="9">
                  <c:v>8379.2000000000007</c:v>
                </c:pt>
              </c:numCache>
            </c:numRef>
          </c:val>
          <c:extLst>
            <c:ext xmlns:c16="http://schemas.microsoft.com/office/drawing/2014/chart" uri="{C3380CC4-5D6E-409C-BE32-E72D297353CC}">
              <c16:uniqueId val="{00000000-A0E0-4D26-A8AE-DC4D59454B0F}"/>
            </c:ext>
          </c:extLst>
        </c:ser>
        <c:ser>
          <c:idx val="1"/>
          <c:order val="1"/>
          <c:tx>
            <c:strRef>
              <c:f>IBB!$A$4</c:f>
              <c:strCache>
                <c:ptCount val="1"/>
                <c:pt idx="0">
                  <c:v>Boundary</c:v>
                </c:pt>
              </c:strCache>
            </c:strRef>
          </c:tx>
          <c:spPr>
            <a:solidFill>
              <a:schemeClr val="accent2"/>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IBB!$B$4:$K$4</c:f>
              <c:numCache>
                <c:formatCode>#,##0.0</c:formatCode>
                <c:ptCount val="10"/>
                <c:pt idx="0">
                  <c:v>530.6</c:v>
                </c:pt>
                <c:pt idx="1">
                  <c:v>130.6</c:v>
                </c:pt>
                <c:pt idx="2">
                  <c:v>592.4</c:v>
                </c:pt>
                <c:pt idx="3">
                  <c:v>1032.9000000000001</c:v>
                </c:pt>
                <c:pt idx="4">
                  <c:v>1247.02</c:v>
                </c:pt>
                <c:pt idx="5">
                  <c:v>1679.18</c:v>
                </c:pt>
                <c:pt idx="6">
                  <c:v>3622.34</c:v>
                </c:pt>
                <c:pt idx="7">
                  <c:v>540.85466875000998</c:v>
                </c:pt>
                <c:pt idx="8">
                  <c:v>1875.7</c:v>
                </c:pt>
                <c:pt idx="9">
                  <c:v>2848.2</c:v>
                </c:pt>
              </c:numCache>
            </c:numRef>
          </c:val>
          <c:extLst>
            <c:ext xmlns:c16="http://schemas.microsoft.com/office/drawing/2014/chart" uri="{C3380CC4-5D6E-409C-BE32-E72D297353CC}">
              <c16:uniqueId val="{00000001-A0E0-4D26-A8AE-DC4D59454B0F}"/>
            </c:ext>
          </c:extLst>
        </c:ser>
        <c:ser>
          <c:idx val="2"/>
          <c:order val="2"/>
          <c:tx>
            <c:strRef>
              <c:f>IBB!$A$5</c:f>
              <c:strCache>
                <c:ptCount val="1"/>
                <c:pt idx="0">
                  <c:v>Cranbrook</c:v>
                </c:pt>
              </c:strCache>
            </c:strRef>
          </c:tx>
          <c:spPr>
            <a:solidFill>
              <a:schemeClr val="accent3"/>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IBB!$B$5:$K$5</c:f>
              <c:numCache>
                <c:formatCode>#,##0.0</c:formatCode>
                <c:ptCount val="10"/>
                <c:pt idx="0">
                  <c:v>1585.9</c:v>
                </c:pt>
                <c:pt idx="1">
                  <c:v>969.7</c:v>
                </c:pt>
                <c:pt idx="2">
                  <c:v>793.4</c:v>
                </c:pt>
                <c:pt idx="3">
                  <c:v>1373</c:v>
                </c:pt>
                <c:pt idx="4">
                  <c:v>1647.06</c:v>
                </c:pt>
                <c:pt idx="5">
                  <c:v>2114.34</c:v>
                </c:pt>
                <c:pt idx="6">
                  <c:v>8715.65</c:v>
                </c:pt>
                <c:pt idx="7">
                  <c:v>3722.6267899876898</c:v>
                </c:pt>
                <c:pt idx="8">
                  <c:v>6139.75</c:v>
                </c:pt>
                <c:pt idx="9">
                  <c:v>17555.3</c:v>
                </c:pt>
              </c:numCache>
            </c:numRef>
          </c:val>
          <c:extLst>
            <c:ext xmlns:c16="http://schemas.microsoft.com/office/drawing/2014/chart" uri="{C3380CC4-5D6E-409C-BE32-E72D297353CC}">
              <c16:uniqueId val="{00000002-A0E0-4D26-A8AE-DC4D59454B0F}"/>
            </c:ext>
          </c:extLst>
        </c:ser>
        <c:ser>
          <c:idx val="3"/>
          <c:order val="3"/>
          <c:tx>
            <c:strRef>
              <c:f>IBB!$A$6</c:f>
              <c:strCache>
                <c:ptCount val="1"/>
                <c:pt idx="0">
                  <c:v>Golden</c:v>
                </c:pt>
              </c:strCache>
            </c:strRef>
          </c:tx>
          <c:spPr>
            <a:solidFill>
              <a:schemeClr val="accent4"/>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IBB!$B$6:$K$6</c:f>
              <c:numCache>
                <c:formatCode>#,##0.0</c:formatCode>
                <c:ptCount val="10"/>
                <c:pt idx="0">
                  <c:v>1543</c:v>
                </c:pt>
                <c:pt idx="1">
                  <c:v>891.5</c:v>
                </c:pt>
                <c:pt idx="2">
                  <c:v>1868.5</c:v>
                </c:pt>
                <c:pt idx="3">
                  <c:v>2634</c:v>
                </c:pt>
                <c:pt idx="4">
                  <c:v>5623.54</c:v>
                </c:pt>
                <c:pt idx="5">
                  <c:v>6231.94</c:v>
                </c:pt>
                <c:pt idx="6">
                  <c:v>12493.95</c:v>
                </c:pt>
                <c:pt idx="7">
                  <c:v>6463.8104634415204</c:v>
                </c:pt>
                <c:pt idx="8">
                  <c:v>9758.9820890983192</c:v>
                </c:pt>
                <c:pt idx="9">
                  <c:v>16883.2</c:v>
                </c:pt>
              </c:numCache>
            </c:numRef>
          </c:val>
          <c:extLst>
            <c:ext xmlns:c16="http://schemas.microsoft.com/office/drawing/2014/chart" uri="{C3380CC4-5D6E-409C-BE32-E72D297353CC}">
              <c16:uniqueId val="{00000003-A0E0-4D26-A8AE-DC4D59454B0F}"/>
            </c:ext>
          </c:extLst>
        </c:ser>
        <c:ser>
          <c:idx val="4"/>
          <c:order val="4"/>
          <c:tx>
            <c:strRef>
              <c:f>IBB!$A$7</c:f>
              <c:strCache>
                <c:ptCount val="1"/>
                <c:pt idx="0">
                  <c:v>Invermere</c:v>
                </c:pt>
              </c:strCache>
            </c:strRef>
          </c:tx>
          <c:spPr>
            <a:solidFill>
              <a:schemeClr val="accent5"/>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IBB!$B$7:$K$7</c:f>
              <c:numCache>
                <c:formatCode>#,##0.0</c:formatCode>
                <c:ptCount val="10"/>
                <c:pt idx="0">
                  <c:v>2449.4</c:v>
                </c:pt>
                <c:pt idx="1">
                  <c:v>655.9</c:v>
                </c:pt>
                <c:pt idx="2">
                  <c:v>1096.2</c:v>
                </c:pt>
                <c:pt idx="3">
                  <c:v>4024.8</c:v>
                </c:pt>
                <c:pt idx="4">
                  <c:v>3323.58</c:v>
                </c:pt>
                <c:pt idx="5">
                  <c:v>5753.4</c:v>
                </c:pt>
                <c:pt idx="6">
                  <c:v>15660.4</c:v>
                </c:pt>
                <c:pt idx="7">
                  <c:v>4644.04625526369</c:v>
                </c:pt>
                <c:pt idx="8">
                  <c:v>15349.05</c:v>
                </c:pt>
                <c:pt idx="9">
                  <c:v>26929.200000000001</c:v>
                </c:pt>
              </c:numCache>
            </c:numRef>
          </c:val>
          <c:extLst>
            <c:ext xmlns:c16="http://schemas.microsoft.com/office/drawing/2014/chart" uri="{C3380CC4-5D6E-409C-BE32-E72D297353CC}">
              <c16:uniqueId val="{00000004-A0E0-4D26-A8AE-DC4D59454B0F}"/>
            </c:ext>
          </c:extLst>
        </c:ser>
        <c:ser>
          <c:idx val="5"/>
          <c:order val="5"/>
          <c:tx>
            <c:strRef>
              <c:f>IBB!$A$8</c:f>
              <c:strCache>
                <c:ptCount val="1"/>
                <c:pt idx="0">
                  <c:v>Kootenay Lake</c:v>
                </c:pt>
              </c:strCache>
            </c:strRef>
          </c:tx>
          <c:spPr>
            <a:solidFill>
              <a:schemeClr val="accent6"/>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IBB!$B$8:$K$8</c:f>
              <c:numCache>
                <c:formatCode>#,##0.0</c:formatCode>
                <c:ptCount val="10"/>
                <c:pt idx="0">
                  <c:v>1569.1</c:v>
                </c:pt>
                <c:pt idx="1">
                  <c:v>963.8</c:v>
                </c:pt>
                <c:pt idx="2">
                  <c:v>771</c:v>
                </c:pt>
                <c:pt idx="3">
                  <c:v>473.4</c:v>
                </c:pt>
                <c:pt idx="4">
                  <c:v>1534.79</c:v>
                </c:pt>
                <c:pt idx="5">
                  <c:v>1377.62</c:v>
                </c:pt>
                <c:pt idx="6">
                  <c:v>8768.41</c:v>
                </c:pt>
                <c:pt idx="7">
                  <c:v>2015.8243564903</c:v>
                </c:pt>
                <c:pt idx="8">
                  <c:v>5583.06</c:v>
                </c:pt>
                <c:pt idx="9">
                  <c:v>17026.400000000001</c:v>
                </c:pt>
              </c:numCache>
            </c:numRef>
          </c:val>
          <c:extLst>
            <c:ext xmlns:c16="http://schemas.microsoft.com/office/drawing/2014/chart" uri="{C3380CC4-5D6E-409C-BE32-E72D297353CC}">
              <c16:uniqueId val="{00000005-A0E0-4D26-A8AE-DC4D59454B0F}"/>
            </c:ext>
          </c:extLst>
        </c:ser>
        <c:ser>
          <c:idx val="6"/>
          <c:order val="6"/>
          <c:tx>
            <c:strRef>
              <c:f>IBB!$A$9</c:f>
              <c:strCache>
                <c:ptCount val="1"/>
                <c:pt idx="0">
                  <c:v>Revelstoke</c:v>
                </c:pt>
              </c:strCache>
            </c:strRef>
          </c:tx>
          <c:spPr>
            <a:solidFill>
              <a:schemeClr val="accent1">
                <a:lumMod val="60000"/>
              </a:schemeClr>
            </a:solidFill>
            <a:ln>
              <a:noFill/>
            </a:ln>
            <a:effectLst/>
          </c:spPr>
          <c:invertIfNegative val="0"/>
          <c:cat>
            <c:numRef>
              <c:f>IBB!$B$2:$K$2</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IBB!$B$9:$K$9</c:f>
              <c:numCache>
                <c:formatCode>#,##0.0</c:formatCode>
                <c:ptCount val="10"/>
                <c:pt idx="0">
                  <c:v>657.9</c:v>
                </c:pt>
                <c:pt idx="1">
                  <c:v>115.9</c:v>
                </c:pt>
                <c:pt idx="2">
                  <c:v>5762</c:v>
                </c:pt>
                <c:pt idx="3">
                  <c:v>235.6</c:v>
                </c:pt>
                <c:pt idx="4">
                  <c:v>1072.47</c:v>
                </c:pt>
                <c:pt idx="5">
                  <c:v>698.34</c:v>
                </c:pt>
                <c:pt idx="6">
                  <c:v>7018.51</c:v>
                </c:pt>
                <c:pt idx="7">
                  <c:v>1745.3679874473701</c:v>
                </c:pt>
                <c:pt idx="8">
                  <c:v>4328.7326043271796</c:v>
                </c:pt>
                <c:pt idx="9">
                  <c:v>8734.6</c:v>
                </c:pt>
              </c:numCache>
            </c:numRef>
          </c:val>
          <c:extLst>
            <c:ext xmlns:c16="http://schemas.microsoft.com/office/drawing/2014/chart" uri="{C3380CC4-5D6E-409C-BE32-E72D297353CC}">
              <c16:uniqueId val="{00000006-A0E0-4D26-A8AE-DC4D59454B0F}"/>
            </c:ext>
          </c:extLst>
        </c:ser>
        <c:dLbls>
          <c:showLegendKey val="0"/>
          <c:showVal val="0"/>
          <c:showCatName val="0"/>
          <c:showSerName val="0"/>
          <c:showPercent val="0"/>
          <c:showBubbleSize val="0"/>
        </c:dLbls>
        <c:gapWidth val="219"/>
        <c:overlap val="-27"/>
        <c:axId val="461166544"/>
        <c:axId val="461167200"/>
      </c:barChart>
      <c:catAx>
        <c:axId val="46116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61167200"/>
        <c:crosses val="autoZero"/>
        <c:auto val="1"/>
        <c:lblAlgn val="ctr"/>
        <c:lblOffset val="100"/>
        <c:noMultiLvlLbl val="0"/>
      </c:catAx>
      <c:valAx>
        <c:axId val="4611672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16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dirty="0"/>
              <a:t>IBB over the last decade in boundary</a:t>
            </a:r>
          </a:p>
        </c:rich>
      </c:tx>
      <c:layout>
        <c:manualLayout>
          <c:xMode val="edge"/>
          <c:yMode val="edge"/>
          <c:x val="0.38771638141809289"/>
          <c:y val="1.4925373134328358E-2"/>
        </c:manualLayout>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336315416134483E-2"/>
          <c:y val="9.8468759777777512E-2"/>
          <c:w val="0.95800151549291623"/>
          <c:h val="0.82435355015702771"/>
        </c:manualLayout>
      </c:layout>
      <c:barChart>
        <c:barDir val="col"/>
        <c:grouping val="clustered"/>
        <c:varyColors val="0"/>
        <c:ser>
          <c:idx val="0"/>
          <c:order val="0"/>
          <c:tx>
            <c:strRef>
              <c:f>IBB_DBO!$A$4</c:f>
              <c:strCache>
                <c:ptCount val="1"/>
                <c:pt idx="0">
                  <c:v>Boundary</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IBB_DBO!$B$3:$K$3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IBB_DBO!$B$4:$K$4</c:f>
              <c:numCache>
                <c:formatCode>#,##0.0</c:formatCode>
                <c:ptCount val="10"/>
                <c:pt idx="0">
                  <c:v>530.6</c:v>
                </c:pt>
                <c:pt idx="1">
                  <c:v>130.6</c:v>
                </c:pt>
                <c:pt idx="2">
                  <c:v>592.4</c:v>
                </c:pt>
                <c:pt idx="3">
                  <c:v>1032.9000000000001</c:v>
                </c:pt>
                <c:pt idx="4">
                  <c:v>1247.02</c:v>
                </c:pt>
                <c:pt idx="5">
                  <c:v>1679.18</c:v>
                </c:pt>
                <c:pt idx="6">
                  <c:v>3622.34</c:v>
                </c:pt>
                <c:pt idx="7">
                  <c:v>540.85466875000998</c:v>
                </c:pt>
                <c:pt idx="8">
                  <c:v>1875.7</c:v>
                </c:pt>
                <c:pt idx="9">
                  <c:v>2848.2</c:v>
                </c:pt>
              </c:numCache>
            </c:numRef>
          </c:val>
          <c:extLst>
            <c:ext xmlns:c16="http://schemas.microsoft.com/office/drawing/2014/chart" uri="{C3380CC4-5D6E-409C-BE32-E72D297353CC}">
              <c16:uniqueId val="{00000000-D671-4892-94EA-97B0F9DCB8A6}"/>
            </c:ext>
          </c:extLst>
        </c:ser>
        <c:dLbls>
          <c:dLblPos val="outEnd"/>
          <c:showLegendKey val="0"/>
          <c:showVal val="1"/>
          <c:showCatName val="0"/>
          <c:showSerName val="0"/>
          <c:showPercent val="0"/>
          <c:showBubbleSize val="0"/>
        </c:dLbls>
        <c:gapWidth val="444"/>
        <c:overlap val="-90"/>
        <c:axId val="612560224"/>
        <c:axId val="612559896"/>
      </c:barChart>
      <c:catAx>
        <c:axId val="612560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all" spc="120" normalizeH="0" baseline="0">
                <a:solidFill>
                  <a:schemeClr val="tx1">
                    <a:lumMod val="65000"/>
                    <a:lumOff val="35000"/>
                  </a:schemeClr>
                </a:solidFill>
                <a:latin typeface="+mn-lt"/>
                <a:ea typeface="+mn-ea"/>
                <a:cs typeface="+mn-cs"/>
              </a:defRPr>
            </a:pPr>
            <a:endParaRPr lang="en-US"/>
          </a:p>
        </c:txPr>
        <c:crossAx val="612559896"/>
        <c:crosses val="autoZero"/>
        <c:auto val="1"/>
        <c:lblAlgn val="ctr"/>
        <c:lblOffset val="100"/>
        <c:noMultiLvlLbl val="0"/>
      </c:catAx>
      <c:valAx>
        <c:axId val="612559896"/>
        <c:scaling>
          <c:orientation val="minMax"/>
        </c:scaling>
        <c:delete val="1"/>
        <c:axPos val="l"/>
        <c:numFmt formatCode="#,##0.0" sourceLinked="1"/>
        <c:majorTickMark val="none"/>
        <c:minorTickMark val="none"/>
        <c:tickLblPos val="nextTo"/>
        <c:crossAx val="61256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dirty="0"/>
              <a:t>Western balsam bark beetle in B.C.</a:t>
            </a:r>
          </a:p>
        </c:rich>
      </c:tx>
      <c:overlay val="0"/>
    </c:title>
    <c:autoTitleDeleted val="0"/>
    <c:plotArea>
      <c:layout/>
      <c:barChart>
        <c:barDir val="col"/>
        <c:grouping val="clustered"/>
        <c:varyColors val="0"/>
        <c:ser>
          <c:idx val="0"/>
          <c:order val="0"/>
          <c:tx>
            <c:strRef>
              <c:f>'Thousands of Ha graphs'!$T$3</c:f>
              <c:strCache>
                <c:ptCount val="1"/>
                <c:pt idx="0">
                  <c:v>Western balsam bark beetle</c:v>
                </c:pt>
              </c:strCache>
            </c:strRef>
          </c:tx>
          <c:spPr>
            <a:solidFill>
              <a:srgbClr val="C00000"/>
            </a:solidFill>
          </c:spPr>
          <c:invertIfNegative val="0"/>
          <c:cat>
            <c:numRef>
              <c:f>'Thousands of Ha graphs'!$L$44:$L$102</c:f>
              <c:numCache>
                <c:formatCode>General</c:formatCode>
                <c:ptCount val="59"/>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pt idx="54">
                  <c:v>2014</c:v>
                </c:pt>
                <c:pt idx="55">
                  <c:v>2015</c:v>
                </c:pt>
                <c:pt idx="56">
                  <c:v>2016</c:v>
                </c:pt>
                <c:pt idx="57">
                  <c:v>2017</c:v>
                </c:pt>
                <c:pt idx="58">
                  <c:v>2018</c:v>
                </c:pt>
              </c:numCache>
            </c:numRef>
          </c:cat>
          <c:val>
            <c:numRef>
              <c:f>'Thousands of Ha graphs'!$T$44:$T$102</c:f>
              <c:numCache>
                <c:formatCode>General</c:formatCode>
                <c:ptCount val="59"/>
                <c:pt idx="0">
                  <c:v>0</c:v>
                </c:pt>
                <c:pt idx="1">
                  <c:v>0</c:v>
                </c:pt>
                <c:pt idx="2">
                  <c:v>1.0037971009999999E-3</c:v>
                </c:pt>
                <c:pt idx="3">
                  <c:v>34.886126329999996</c:v>
                </c:pt>
                <c:pt idx="4">
                  <c:v>0</c:v>
                </c:pt>
                <c:pt idx="5">
                  <c:v>2.2060525680000002E-2</c:v>
                </c:pt>
                <c:pt idx="6">
                  <c:v>22.26108181</c:v>
                </c:pt>
                <c:pt idx="7">
                  <c:v>1.117566404</c:v>
                </c:pt>
                <c:pt idx="8">
                  <c:v>0.76770479530000002</c:v>
                </c:pt>
                <c:pt idx="9">
                  <c:v>6.2542059120000006</c:v>
                </c:pt>
                <c:pt idx="10">
                  <c:v>0.85255179940000003</c:v>
                </c:pt>
                <c:pt idx="11">
                  <c:v>7.298158226</c:v>
                </c:pt>
                <c:pt idx="12">
                  <c:v>1.49524715</c:v>
                </c:pt>
                <c:pt idx="13">
                  <c:v>0</c:v>
                </c:pt>
                <c:pt idx="14">
                  <c:v>0.47239526849999997</c:v>
                </c:pt>
                <c:pt idx="15">
                  <c:v>3.876773928</c:v>
                </c:pt>
                <c:pt idx="16">
                  <c:v>2.7677173420000001</c:v>
                </c:pt>
                <c:pt idx="17">
                  <c:v>17.85147649</c:v>
                </c:pt>
                <c:pt idx="18">
                  <c:v>6.6827932149999993</c:v>
                </c:pt>
                <c:pt idx="19">
                  <c:v>2.858797311</c:v>
                </c:pt>
                <c:pt idx="20">
                  <c:v>7.3467377640000002</c:v>
                </c:pt>
                <c:pt idx="21">
                  <c:v>7.6633880699999999</c:v>
                </c:pt>
                <c:pt idx="22">
                  <c:v>38.422061650000003</c:v>
                </c:pt>
                <c:pt idx="23">
                  <c:v>1.544525841</c:v>
                </c:pt>
                <c:pt idx="24">
                  <c:v>34.595527869999998</c:v>
                </c:pt>
                <c:pt idx="25">
                  <c:v>48.399663449999998</c:v>
                </c:pt>
                <c:pt idx="26">
                  <c:v>127.53122599999999</c:v>
                </c:pt>
                <c:pt idx="27">
                  <c:v>10.668728530000001</c:v>
                </c:pt>
                <c:pt idx="28">
                  <c:v>61.281130560000001</c:v>
                </c:pt>
                <c:pt idx="29">
                  <c:v>33.680284350000001</c:v>
                </c:pt>
                <c:pt idx="30">
                  <c:v>62.889671629999995</c:v>
                </c:pt>
                <c:pt idx="31">
                  <c:v>21.06524443</c:v>
                </c:pt>
                <c:pt idx="32">
                  <c:v>0</c:v>
                </c:pt>
                <c:pt idx="33">
                  <c:v>0</c:v>
                </c:pt>
                <c:pt idx="34">
                  <c:v>179.85892100000001</c:v>
                </c:pt>
                <c:pt idx="35">
                  <c:v>132.38932399999999</c:v>
                </c:pt>
                <c:pt idx="36">
                  <c:v>404.0564473</c:v>
                </c:pt>
                <c:pt idx="37">
                  <c:v>0</c:v>
                </c:pt>
                <c:pt idx="38">
                  <c:v>0</c:v>
                </c:pt>
                <c:pt idx="39">
                  <c:v>583.28080149999994</c:v>
                </c:pt>
                <c:pt idx="40">
                  <c:v>678.79959790000009</c:v>
                </c:pt>
                <c:pt idx="41">
                  <c:v>1072.7</c:v>
                </c:pt>
                <c:pt idx="42">
                  <c:v>990.51300000000003</c:v>
                </c:pt>
                <c:pt idx="43">
                  <c:v>1390.2850000000001</c:v>
                </c:pt>
                <c:pt idx="44">
                  <c:v>2017.595</c:v>
                </c:pt>
                <c:pt idx="45">
                  <c:v>1846.3130000000001</c:v>
                </c:pt>
                <c:pt idx="46">
                  <c:v>1194.1669999999999</c:v>
                </c:pt>
                <c:pt idx="47">
                  <c:v>1564.664</c:v>
                </c:pt>
                <c:pt idx="48">
                  <c:v>532.06500000000005</c:v>
                </c:pt>
                <c:pt idx="49">
                  <c:v>1727.7190000000001</c:v>
                </c:pt>
                <c:pt idx="50">
                  <c:v>1772.395</c:v>
                </c:pt>
                <c:pt idx="51">
                  <c:v>231.136</c:v>
                </c:pt>
                <c:pt idx="52">
                  <c:v>571.93799999999999</c:v>
                </c:pt>
                <c:pt idx="53">
                  <c:v>1028.4359999999999</c:v>
                </c:pt>
                <c:pt idx="54">
                  <c:v>2977.3110000000001</c:v>
                </c:pt>
                <c:pt idx="55">
                  <c:v>2349.4698290489068</c:v>
                </c:pt>
                <c:pt idx="56">
                  <c:v>3263.2048145507983</c:v>
                </c:pt>
                <c:pt idx="57">
                  <c:v>3701.556388522496</c:v>
                </c:pt>
                <c:pt idx="58">
                  <c:v>3648.7506876751436</c:v>
                </c:pt>
              </c:numCache>
            </c:numRef>
          </c:val>
          <c:extLst>
            <c:ext xmlns:c16="http://schemas.microsoft.com/office/drawing/2014/chart" uri="{C3380CC4-5D6E-409C-BE32-E72D297353CC}">
              <c16:uniqueId val="{00000000-C06D-4BE8-95E0-71D94BACB43B}"/>
            </c:ext>
          </c:extLst>
        </c:ser>
        <c:dLbls>
          <c:showLegendKey val="0"/>
          <c:showVal val="0"/>
          <c:showCatName val="0"/>
          <c:showSerName val="0"/>
          <c:showPercent val="0"/>
          <c:showBubbleSize val="0"/>
        </c:dLbls>
        <c:gapWidth val="0"/>
        <c:axId val="105130240"/>
        <c:axId val="105136128"/>
      </c:barChart>
      <c:catAx>
        <c:axId val="105130240"/>
        <c:scaling>
          <c:orientation val="minMax"/>
        </c:scaling>
        <c:delete val="0"/>
        <c:axPos val="b"/>
        <c:numFmt formatCode="General" sourceLinked="1"/>
        <c:majorTickMark val="out"/>
        <c:minorTickMark val="none"/>
        <c:tickLblPos val="nextTo"/>
        <c:crossAx val="105136128"/>
        <c:crosses val="autoZero"/>
        <c:auto val="1"/>
        <c:lblAlgn val="ctr"/>
        <c:lblOffset val="100"/>
        <c:tickLblSkip val="10"/>
        <c:noMultiLvlLbl val="0"/>
      </c:catAx>
      <c:valAx>
        <c:axId val="105136128"/>
        <c:scaling>
          <c:orientation val="minMax"/>
        </c:scaling>
        <c:delete val="0"/>
        <c:axPos val="l"/>
        <c:majorGridlines>
          <c:spPr>
            <a:ln>
              <a:prstDash val="dash"/>
            </a:ln>
          </c:spPr>
        </c:majorGridlines>
        <c:title>
          <c:tx>
            <c:rich>
              <a:bodyPr rot="-5400000" vert="horz"/>
              <a:lstStyle/>
              <a:p>
                <a:pPr>
                  <a:defRPr/>
                </a:pPr>
                <a:r>
                  <a:rPr lang="en-US"/>
                  <a:t>Thousands of Ha</a:t>
                </a:r>
              </a:p>
            </c:rich>
          </c:tx>
          <c:overlay val="0"/>
        </c:title>
        <c:numFmt formatCode="#,##0" sourceLinked="0"/>
        <c:majorTickMark val="out"/>
        <c:minorTickMark val="none"/>
        <c:tickLblPos val="nextTo"/>
        <c:crossAx val="105130240"/>
        <c:crosses val="autoZero"/>
        <c:crossBetween val="between"/>
      </c:valAx>
      <c:spPr>
        <a:solidFill>
          <a:schemeClr val="bg1">
            <a:alpha val="50000"/>
          </a:schemeClr>
        </a:solidFill>
        <a:ln>
          <a:solidFill>
            <a:schemeClr val="tx1">
              <a:lumMod val="50000"/>
              <a:lumOff val="50000"/>
            </a:schemeClr>
          </a:solidFill>
        </a:ln>
      </c:spPr>
    </c:plotArea>
    <c:plotVisOnly val="1"/>
    <c:dispBlanksAs val="gap"/>
    <c:showDLblsOverMax val="0"/>
  </c:chart>
  <c:spPr>
    <a:solidFill>
      <a:schemeClr val="bg1"/>
    </a:solidFill>
    <a:ln>
      <a:solidFill>
        <a:schemeClr val="tx1">
          <a:lumMod val="50000"/>
          <a:lumOff val="50000"/>
        </a:schemeClr>
      </a:solid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sz="2400"/>
              <a:t>AOS IDW ha yearly by TSA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IDW!$A$4</c:f>
              <c:strCache>
                <c:ptCount val="1"/>
                <c:pt idx="0">
                  <c:v>Arrow</c:v>
                </c:pt>
              </c:strCache>
            </c:strRef>
          </c:tx>
          <c:spPr>
            <a:solidFill>
              <a:schemeClr val="accent1"/>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IDW!$B$4:$K$4</c:f>
              <c:numCache>
                <c:formatCode>General</c:formatCode>
                <c:ptCount val="10"/>
                <c:pt idx="0">
                  <c:v>0</c:v>
                </c:pt>
                <c:pt idx="3" formatCode="#,##0.0">
                  <c:v>79.91</c:v>
                </c:pt>
                <c:pt idx="4" formatCode="#,##0.0">
                  <c:v>380.01</c:v>
                </c:pt>
              </c:numCache>
            </c:numRef>
          </c:val>
          <c:extLst>
            <c:ext xmlns:c16="http://schemas.microsoft.com/office/drawing/2014/chart" uri="{C3380CC4-5D6E-409C-BE32-E72D297353CC}">
              <c16:uniqueId val="{00000000-56C7-4EC7-89F1-6D070EA94157}"/>
            </c:ext>
          </c:extLst>
        </c:ser>
        <c:ser>
          <c:idx val="1"/>
          <c:order val="1"/>
          <c:tx>
            <c:strRef>
              <c:f>IDW!$A$5</c:f>
              <c:strCache>
                <c:ptCount val="1"/>
                <c:pt idx="0">
                  <c:v>Boundary</c:v>
                </c:pt>
              </c:strCache>
            </c:strRef>
          </c:tx>
          <c:spPr>
            <a:solidFill>
              <a:schemeClr val="accent2"/>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IDW!$B$5:$K$5</c:f>
              <c:numCache>
                <c:formatCode>#,##0.0</c:formatCode>
                <c:ptCount val="10"/>
                <c:pt idx="0" formatCode="General">
                  <c:v>0</c:v>
                </c:pt>
                <c:pt idx="1">
                  <c:v>40104.25</c:v>
                </c:pt>
                <c:pt idx="2">
                  <c:v>43064.32</c:v>
                </c:pt>
                <c:pt idx="3">
                  <c:v>1250.3</c:v>
                </c:pt>
                <c:pt idx="5">
                  <c:v>1530.61</c:v>
                </c:pt>
                <c:pt idx="6">
                  <c:v>1694.07</c:v>
                </c:pt>
                <c:pt idx="8">
                  <c:v>2290.75</c:v>
                </c:pt>
                <c:pt idx="9">
                  <c:v>133.4</c:v>
                </c:pt>
              </c:numCache>
            </c:numRef>
          </c:val>
          <c:extLst>
            <c:ext xmlns:c16="http://schemas.microsoft.com/office/drawing/2014/chart" uri="{C3380CC4-5D6E-409C-BE32-E72D297353CC}">
              <c16:uniqueId val="{00000001-56C7-4EC7-89F1-6D070EA94157}"/>
            </c:ext>
          </c:extLst>
        </c:ser>
        <c:ser>
          <c:idx val="2"/>
          <c:order val="2"/>
          <c:tx>
            <c:strRef>
              <c:f>IDW!$A$6</c:f>
              <c:strCache>
                <c:ptCount val="1"/>
                <c:pt idx="0">
                  <c:v>Cranbrook</c:v>
                </c:pt>
              </c:strCache>
            </c:strRef>
          </c:tx>
          <c:spPr>
            <a:solidFill>
              <a:schemeClr val="accent3"/>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IDW!$B$6:$K$6</c:f>
              <c:numCache>
                <c:formatCode>#,##0.0</c:formatCode>
                <c:ptCount val="10"/>
                <c:pt idx="0" formatCode="General">
                  <c:v>0</c:v>
                </c:pt>
                <c:pt idx="1">
                  <c:v>7167.21</c:v>
                </c:pt>
                <c:pt idx="2">
                  <c:v>6982.16</c:v>
                </c:pt>
                <c:pt idx="3">
                  <c:v>172.43</c:v>
                </c:pt>
                <c:pt idx="5">
                  <c:v>33.54</c:v>
                </c:pt>
              </c:numCache>
            </c:numRef>
          </c:val>
          <c:extLst>
            <c:ext xmlns:c16="http://schemas.microsoft.com/office/drawing/2014/chart" uri="{C3380CC4-5D6E-409C-BE32-E72D297353CC}">
              <c16:uniqueId val="{00000002-56C7-4EC7-89F1-6D070EA94157}"/>
            </c:ext>
          </c:extLst>
        </c:ser>
        <c:ser>
          <c:idx val="3"/>
          <c:order val="3"/>
          <c:tx>
            <c:strRef>
              <c:f>IDW!$A$7</c:f>
              <c:strCache>
                <c:ptCount val="1"/>
                <c:pt idx="0">
                  <c:v>Golden</c:v>
                </c:pt>
              </c:strCache>
            </c:strRef>
          </c:tx>
          <c:spPr>
            <a:solidFill>
              <a:schemeClr val="accent4"/>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IDW!$B$7:$K$7</c:f>
              <c:numCache>
                <c:formatCode>General</c:formatCode>
                <c:ptCount val="10"/>
                <c:pt idx="2" formatCode="#,##0.0">
                  <c:v>33.68</c:v>
                </c:pt>
              </c:numCache>
            </c:numRef>
          </c:val>
          <c:extLst>
            <c:ext xmlns:c16="http://schemas.microsoft.com/office/drawing/2014/chart" uri="{C3380CC4-5D6E-409C-BE32-E72D297353CC}">
              <c16:uniqueId val="{00000003-56C7-4EC7-89F1-6D070EA94157}"/>
            </c:ext>
          </c:extLst>
        </c:ser>
        <c:ser>
          <c:idx val="4"/>
          <c:order val="4"/>
          <c:tx>
            <c:strRef>
              <c:f>IDW!$A$8</c:f>
              <c:strCache>
                <c:ptCount val="1"/>
                <c:pt idx="0">
                  <c:v>Kootenay Lake</c:v>
                </c:pt>
              </c:strCache>
            </c:strRef>
          </c:tx>
          <c:spPr>
            <a:solidFill>
              <a:schemeClr val="accent5"/>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IDW!$B$8:$K$8</c:f>
              <c:numCache>
                <c:formatCode>General</c:formatCode>
                <c:ptCount val="10"/>
                <c:pt idx="8" formatCode="#,##0.0">
                  <c:v>36.43</c:v>
                </c:pt>
                <c:pt idx="9" formatCode="#,##0.0">
                  <c:v>36.43</c:v>
                </c:pt>
              </c:numCache>
            </c:numRef>
          </c:val>
          <c:extLst>
            <c:ext xmlns:c16="http://schemas.microsoft.com/office/drawing/2014/chart" uri="{C3380CC4-5D6E-409C-BE32-E72D297353CC}">
              <c16:uniqueId val="{00000004-56C7-4EC7-89F1-6D070EA94157}"/>
            </c:ext>
          </c:extLst>
        </c:ser>
        <c:ser>
          <c:idx val="5"/>
          <c:order val="5"/>
          <c:tx>
            <c:strRef>
              <c:f>IDW!$A$9</c:f>
              <c:strCache>
                <c:ptCount val="1"/>
                <c:pt idx="0">
                  <c:v>Invermere</c:v>
                </c:pt>
              </c:strCache>
            </c:strRef>
          </c:tx>
          <c:spPr>
            <a:solidFill>
              <a:schemeClr val="accent6"/>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IDW!$B$9:$K$9</c:f>
              <c:numCache>
                <c:formatCode>General</c:formatCode>
                <c:ptCount val="10"/>
                <c:pt idx="2" formatCode="#,##0.0">
                  <c:v>21.44</c:v>
                </c:pt>
              </c:numCache>
            </c:numRef>
          </c:val>
          <c:extLst>
            <c:ext xmlns:c16="http://schemas.microsoft.com/office/drawing/2014/chart" uri="{C3380CC4-5D6E-409C-BE32-E72D297353CC}">
              <c16:uniqueId val="{00000005-56C7-4EC7-89F1-6D070EA94157}"/>
            </c:ext>
          </c:extLst>
        </c:ser>
        <c:ser>
          <c:idx val="6"/>
          <c:order val="6"/>
          <c:tx>
            <c:strRef>
              <c:f>IDW!$A$10</c:f>
              <c:strCache>
                <c:ptCount val="1"/>
                <c:pt idx="0">
                  <c:v>Revelstoke</c:v>
                </c:pt>
              </c:strCache>
            </c:strRef>
          </c:tx>
          <c:spPr>
            <a:solidFill>
              <a:schemeClr val="accent1">
                <a:lumMod val="60000"/>
              </a:schemeClr>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IDW!$B$10:$K$10</c:f>
              <c:numCache>
                <c:formatCode>#,##0.0</c:formatCode>
                <c:ptCount val="10"/>
                <c:pt idx="1">
                  <c:v>277.20999999999998</c:v>
                </c:pt>
                <c:pt idx="2">
                  <c:v>1702.78</c:v>
                </c:pt>
                <c:pt idx="3">
                  <c:v>14.92</c:v>
                </c:pt>
              </c:numCache>
            </c:numRef>
          </c:val>
          <c:extLst>
            <c:ext xmlns:c16="http://schemas.microsoft.com/office/drawing/2014/chart" uri="{C3380CC4-5D6E-409C-BE32-E72D297353CC}">
              <c16:uniqueId val="{00000006-56C7-4EC7-89F1-6D070EA94157}"/>
            </c:ext>
          </c:extLst>
        </c:ser>
        <c:dLbls>
          <c:showLegendKey val="0"/>
          <c:showVal val="0"/>
          <c:showCatName val="0"/>
          <c:showSerName val="0"/>
          <c:showPercent val="0"/>
          <c:showBubbleSize val="0"/>
        </c:dLbls>
        <c:gapWidth val="219"/>
        <c:overlap val="-27"/>
        <c:axId val="772012576"/>
        <c:axId val="772010280"/>
      </c:barChart>
      <c:catAx>
        <c:axId val="77201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2010280"/>
        <c:crosses val="autoZero"/>
        <c:auto val="1"/>
        <c:lblAlgn val="ctr"/>
        <c:lblOffset val="100"/>
        <c:noMultiLvlLbl val="0"/>
      </c:catAx>
      <c:valAx>
        <c:axId val="77201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20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CA" sz="2400" baseline="0" dirty="0"/>
              <a:t>Sites by Predicted Defoliation Category</a:t>
            </a:r>
            <a:r>
              <a:rPr lang="en-CA" sz="2400" b="0" i="0" u="none" strike="noStrike" baseline="0" dirty="0"/>
              <a:t> </a:t>
            </a:r>
          </a:p>
          <a:p>
            <a:pPr>
              <a:defRPr sz="2400"/>
            </a:pPr>
            <a:r>
              <a:rPr lang="en-CA" sz="2400" b="0" i="0" u="none" strike="noStrike" baseline="0" dirty="0"/>
              <a:t> </a:t>
            </a:r>
            <a:r>
              <a:rPr lang="en-CA" sz="2400" dirty="0"/>
              <a:t>Egg Mass Sampling</a:t>
            </a:r>
            <a:r>
              <a:rPr lang="en-CA" sz="2400" baseline="0" dirty="0"/>
              <a:t> 2016-2019</a:t>
            </a:r>
            <a:endParaRPr lang="en-CA" sz="2400"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138776799426873E-2"/>
          <c:y val="0.16756116008785207"/>
          <c:w val="0.93223392835480645"/>
          <c:h val="0.6635844875421627"/>
        </c:manualLayout>
      </c:layout>
      <c:barChart>
        <c:barDir val="col"/>
        <c:grouping val="clustered"/>
        <c:varyColors val="0"/>
        <c:ser>
          <c:idx val="0"/>
          <c:order val="0"/>
          <c:tx>
            <c:strRef>
              <c:f>'Yr Comparison'!$B$2</c:f>
              <c:strCache>
                <c:ptCount val="1"/>
                <c:pt idx="0">
                  <c:v>Nil</c:v>
                </c:pt>
              </c:strCache>
            </c:strRef>
          </c:tx>
          <c:spPr>
            <a:solidFill>
              <a:schemeClr val="accent1"/>
            </a:solidFill>
            <a:ln>
              <a:noFill/>
            </a:ln>
            <a:effectLst/>
          </c:spPr>
          <c:invertIfNegative val="0"/>
          <c:cat>
            <c:numRef>
              <c:f>'Yr Comparison'!$A$3:$A$6</c:f>
              <c:numCache>
                <c:formatCode>General</c:formatCode>
                <c:ptCount val="4"/>
                <c:pt idx="0">
                  <c:v>2019</c:v>
                </c:pt>
                <c:pt idx="1">
                  <c:v>2018</c:v>
                </c:pt>
                <c:pt idx="2">
                  <c:v>2017</c:v>
                </c:pt>
                <c:pt idx="3">
                  <c:v>2016</c:v>
                </c:pt>
              </c:numCache>
            </c:numRef>
          </c:cat>
          <c:val>
            <c:numRef>
              <c:f>'Yr Comparison'!$B$3:$B$6</c:f>
              <c:numCache>
                <c:formatCode>General</c:formatCode>
                <c:ptCount val="4"/>
                <c:pt idx="0">
                  <c:v>11</c:v>
                </c:pt>
                <c:pt idx="1">
                  <c:v>9</c:v>
                </c:pt>
                <c:pt idx="2">
                  <c:v>7</c:v>
                </c:pt>
                <c:pt idx="3">
                  <c:v>13</c:v>
                </c:pt>
              </c:numCache>
            </c:numRef>
          </c:val>
          <c:extLst>
            <c:ext xmlns:c16="http://schemas.microsoft.com/office/drawing/2014/chart" uri="{C3380CC4-5D6E-409C-BE32-E72D297353CC}">
              <c16:uniqueId val="{00000000-7E11-4F86-8FFF-5D8F805A329C}"/>
            </c:ext>
          </c:extLst>
        </c:ser>
        <c:ser>
          <c:idx val="1"/>
          <c:order val="1"/>
          <c:tx>
            <c:strRef>
              <c:f>'Yr Comparison'!$C$2</c:f>
              <c:strCache>
                <c:ptCount val="1"/>
                <c:pt idx="0">
                  <c:v>Light</c:v>
                </c:pt>
              </c:strCache>
            </c:strRef>
          </c:tx>
          <c:spPr>
            <a:solidFill>
              <a:schemeClr val="accent2"/>
            </a:solidFill>
            <a:ln>
              <a:noFill/>
            </a:ln>
            <a:effectLst/>
          </c:spPr>
          <c:invertIfNegative val="0"/>
          <c:cat>
            <c:numRef>
              <c:f>'Yr Comparison'!$A$3:$A$6</c:f>
              <c:numCache>
                <c:formatCode>General</c:formatCode>
                <c:ptCount val="4"/>
                <c:pt idx="0">
                  <c:v>2019</c:v>
                </c:pt>
                <c:pt idx="1">
                  <c:v>2018</c:v>
                </c:pt>
                <c:pt idx="2">
                  <c:v>2017</c:v>
                </c:pt>
                <c:pt idx="3">
                  <c:v>2016</c:v>
                </c:pt>
              </c:numCache>
            </c:numRef>
          </c:cat>
          <c:val>
            <c:numRef>
              <c:f>'Yr Comparison'!$C$3:$C$6</c:f>
              <c:numCache>
                <c:formatCode>General</c:formatCode>
                <c:ptCount val="4"/>
                <c:pt idx="0">
                  <c:v>7</c:v>
                </c:pt>
                <c:pt idx="1">
                  <c:v>8</c:v>
                </c:pt>
                <c:pt idx="2">
                  <c:v>6</c:v>
                </c:pt>
                <c:pt idx="3">
                  <c:v>4</c:v>
                </c:pt>
              </c:numCache>
            </c:numRef>
          </c:val>
          <c:extLst>
            <c:ext xmlns:c16="http://schemas.microsoft.com/office/drawing/2014/chart" uri="{C3380CC4-5D6E-409C-BE32-E72D297353CC}">
              <c16:uniqueId val="{00000001-7E11-4F86-8FFF-5D8F805A329C}"/>
            </c:ext>
          </c:extLst>
        </c:ser>
        <c:ser>
          <c:idx val="2"/>
          <c:order val="2"/>
          <c:tx>
            <c:strRef>
              <c:f>'Yr Comparison'!$D$2</c:f>
              <c:strCache>
                <c:ptCount val="1"/>
                <c:pt idx="0">
                  <c:v>Moderate</c:v>
                </c:pt>
              </c:strCache>
            </c:strRef>
          </c:tx>
          <c:spPr>
            <a:solidFill>
              <a:schemeClr val="accent3"/>
            </a:solidFill>
            <a:ln>
              <a:noFill/>
            </a:ln>
            <a:effectLst/>
          </c:spPr>
          <c:invertIfNegative val="0"/>
          <c:cat>
            <c:numRef>
              <c:f>'Yr Comparison'!$A$3:$A$6</c:f>
              <c:numCache>
                <c:formatCode>General</c:formatCode>
                <c:ptCount val="4"/>
                <c:pt idx="0">
                  <c:v>2019</c:v>
                </c:pt>
                <c:pt idx="1">
                  <c:v>2018</c:v>
                </c:pt>
                <c:pt idx="2">
                  <c:v>2017</c:v>
                </c:pt>
                <c:pt idx="3">
                  <c:v>2016</c:v>
                </c:pt>
              </c:numCache>
            </c:numRef>
          </c:cat>
          <c:val>
            <c:numRef>
              <c:f>'Yr Comparison'!$D$3:$D$6</c:f>
              <c:numCache>
                <c:formatCode>General</c:formatCode>
                <c:ptCount val="4"/>
                <c:pt idx="0">
                  <c:v>0</c:v>
                </c:pt>
                <c:pt idx="1">
                  <c:v>1</c:v>
                </c:pt>
                <c:pt idx="2">
                  <c:v>3</c:v>
                </c:pt>
                <c:pt idx="3">
                  <c:v>1</c:v>
                </c:pt>
              </c:numCache>
            </c:numRef>
          </c:val>
          <c:extLst>
            <c:ext xmlns:c16="http://schemas.microsoft.com/office/drawing/2014/chart" uri="{C3380CC4-5D6E-409C-BE32-E72D297353CC}">
              <c16:uniqueId val="{00000002-7E11-4F86-8FFF-5D8F805A329C}"/>
            </c:ext>
          </c:extLst>
        </c:ser>
        <c:ser>
          <c:idx val="3"/>
          <c:order val="3"/>
          <c:tx>
            <c:strRef>
              <c:f>'Yr Comparison'!$E$2</c:f>
              <c:strCache>
                <c:ptCount val="1"/>
                <c:pt idx="0">
                  <c:v>Severe</c:v>
                </c:pt>
              </c:strCache>
            </c:strRef>
          </c:tx>
          <c:spPr>
            <a:solidFill>
              <a:schemeClr val="accent4"/>
            </a:solidFill>
            <a:ln>
              <a:noFill/>
            </a:ln>
            <a:effectLst/>
          </c:spPr>
          <c:invertIfNegative val="0"/>
          <c:cat>
            <c:numRef>
              <c:f>'Yr Comparison'!$A$3:$A$6</c:f>
              <c:numCache>
                <c:formatCode>General</c:formatCode>
                <c:ptCount val="4"/>
                <c:pt idx="0">
                  <c:v>2019</c:v>
                </c:pt>
                <c:pt idx="1">
                  <c:v>2018</c:v>
                </c:pt>
                <c:pt idx="2">
                  <c:v>2017</c:v>
                </c:pt>
                <c:pt idx="3">
                  <c:v>2016</c:v>
                </c:pt>
              </c:numCache>
            </c:numRef>
          </c:cat>
          <c:val>
            <c:numRef>
              <c:f>'Yr Comparison'!$E$3:$E$6</c:f>
              <c:numCache>
                <c:formatCode>General</c:formatCode>
                <c:ptCount val="4"/>
                <c:pt idx="0">
                  <c:v>0</c:v>
                </c:pt>
                <c:pt idx="1">
                  <c:v>0</c:v>
                </c:pt>
                <c:pt idx="2">
                  <c:v>2</c:v>
                </c:pt>
                <c:pt idx="3">
                  <c:v>0</c:v>
                </c:pt>
              </c:numCache>
            </c:numRef>
          </c:val>
          <c:extLst>
            <c:ext xmlns:c16="http://schemas.microsoft.com/office/drawing/2014/chart" uri="{C3380CC4-5D6E-409C-BE32-E72D297353CC}">
              <c16:uniqueId val="{00000003-7E11-4F86-8FFF-5D8F805A329C}"/>
            </c:ext>
          </c:extLst>
        </c:ser>
        <c:dLbls>
          <c:showLegendKey val="0"/>
          <c:showVal val="0"/>
          <c:showCatName val="0"/>
          <c:showSerName val="0"/>
          <c:showPercent val="0"/>
          <c:showBubbleSize val="0"/>
        </c:dLbls>
        <c:gapWidth val="219"/>
        <c:axId val="576816192"/>
        <c:axId val="576816520"/>
      </c:barChart>
      <c:catAx>
        <c:axId val="57681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76816520"/>
        <c:crosses val="autoZero"/>
        <c:auto val="1"/>
        <c:lblAlgn val="ctr"/>
        <c:lblOffset val="100"/>
        <c:noMultiLvlLbl val="0"/>
      </c:catAx>
      <c:valAx>
        <c:axId val="57681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681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dirty="0"/>
              <a:t>Larval Sampling Numbers by Year (9 PSPs)</a:t>
            </a:r>
            <a:r>
              <a:rPr lang="en-CA" baseline="0" dirty="0"/>
              <a:t> (2009-2019)</a:t>
            </a:r>
            <a:endParaRPr lang="en-CA"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MajorDefLarva_AllYears!$A$2</c:f>
              <c:strCache>
                <c:ptCount val="1"/>
                <c:pt idx="0">
                  <c:v>Western spruce budworm</c:v>
                </c:pt>
              </c:strCache>
            </c:strRef>
          </c:tx>
          <c:spPr>
            <a:solidFill>
              <a:schemeClr val="accent1"/>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MajorDefLarva_AllYears!$B$2:$L$2</c:f>
              <c:numCache>
                <c:formatCode>General</c:formatCode>
                <c:ptCount val="11"/>
                <c:pt idx="0">
                  <c:v>4.3</c:v>
                </c:pt>
                <c:pt idx="1">
                  <c:v>19.8</c:v>
                </c:pt>
                <c:pt idx="2">
                  <c:v>23.1</c:v>
                </c:pt>
                <c:pt idx="3">
                  <c:v>36</c:v>
                </c:pt>
                <c:pt idx="4">
                  <c:v>33.9</c:v>
                </c:pt>
                <c:pt idx="5">
                  <c:v>18.444444444444443</c:v>
                </c:pt>
                <c:pt idx="6">
                  <c:v>0</c:v>
                </c:pt>
                <c:pt idx="7">
                  <c:v>3.8</c:v>
                </c:pt>
                <c:pt idx="8">
                  <c:v>3.1</c:v>
                </c:pt>
                <c:pt idx="9" formatCode="0.0">
                  <c:v>8.7777777777777786</c:v>
                </c:pt>
                <c:pt idx="10">
                  <c:v>4</c:v>
                </c:pt>
              </c:numCache>
            </c:numRef>
          </c:val>
          <c:extLst>
            <c:ext xmlns:c16="http://schemas.microsoft.com/office/drawing/2014/chart" uri="{C3380CC4-5D6E-409C-BE32-E72D297353CC}">
              <c16:uniqueId val="{00000000-5C07-4A78-A710-548CD90704D3}"/>
            </c:ext>
          </c:extLst>
        </c:ser>
        <c:ser>
          <c:idx val="1"/>
          <c:order val="1"/>
          <c:tx>
            <c:strRef>
              <c:f>MajorDefLarva_AllYears!$A$3</c:f>
              <c:strCache>
                <c:ptCount val="1"/>
                <c:pt idx="0">
                  <c:v>Western hemlock looper</c:v>
                </c:pt>
              </c:strCache>
            </c:strRef>
          </c:tx>
          <c:spPr>
            <a:solidFill>
              <a:schemeClr val="accent2"/>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MajorDefLarva_AllYears!$B$3:$L$3</c:f>
              <c:numCache>
                <c:formatCode>General</c:formatCode>
                <c:ptCount val="11"/>
                <c:pt idx="0">
                  <c:v>0.6</c:v>
                </c:pt>
                <c:pt idx="1">
                  <c:v>4</c:v>
                </c:pt>
                <c:pt idx="2">
                  <c:v>4.2</c:v>
                </c:pt>
                <c:pt idx="3">
                  <c:v>0.2</c:v>
                </c:pt>
                <c:pt idx="4">
                  <c:v>0</c:v>
                </c:pt>
                <c:pt idx="5">
                  <c:v>0</c:v>
                </c:pt>
                <c:pt idx="6">
                  <c:v>0</c:v>
                </c:pt>
                <c:pt idx="7">
                  <c:v>0</c:v>
                </c:pt>
                <c:pt idx="8">
                  <c:v>0.2</c:v>
                </c:pt>
                <c:pt idx="9" formatCode="0.0">
                  <c:v>1.3333333333333333</c:v>
                </c:pt>
                <c:pt idx="10">
                  <c:v>3.1</c:v>
                </c:pt>
              </c:numCache>
            </c:numRef>
          </c:val>
          <c:extLst>
            <c:ext xmlns:c16="http://schemas.microsoft.com/office/drawing/2014/chart" uri="{C3380CC4-5D6E-409C-BE32-E72D297353CC}">
              <c16:uniqueId val="{00000001-5C07-4A78-A710-548CD90704D3}"/>
            </c:ext>
          </c:extLst>
        </c:ser>
        <c:ser>
          <c:idx val="2"/>
          <c:order val="2"/>
          <c:tx>
            <c:strRef>
              <c:f>MajorDefLarva_AllYears!$A$4</c:f>
              <c:strCache>
                <c:ptCount val="1"/>
                <c:pt idx="0">
                  <c:v>Western false hemlock looper</c:v>
                </c:pt>
              </c:strCache>
            </c:strRef>
          </c:tx>
          <c:spPr>
            <a:solidFill>
              <a:schemeClr val="accent3"/>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MajorDefLarva_AllYears!$B$4:$L$4</c:f>
              <c:numCache>
                <c:formatCode>General</c:formatCode>
                <c:ptCount val="11"/>
                <c:pt idx="0">
                  <c:v>9.4</c:v>
                </c:pt>
                <c:pt idx="1">
                  <c:v>9.3000000000000007</c:v>
                </c:pt>
                <c:pt idx="2">
                  <c:v>1.7</c:v>
                </c:pt>
                <c:pt idx="3">
                  <c:v>0.1</c:v>
                </c:pt>
                <c:pt idx="4">
                  <c:v>0</c:v>
                </c:pt>
                <c:pt idx="5">
                  <c:v>0</c:v>
                </c:pt>
                <c:pt idx="6">
                  <c:v>0</c:v>
                </c:pt>
                <c:pt idx="7">
                  <c:v>0</c:v>
                </c:pt>
                <c:pt idx="8">
                  <c:v>0.6</c:v>
                </c:pt>
                <c:pt idx="9" formatCode="0.0">
                  <c:v>1.7777777777777777</c:v>
                </c:pt>
                <c:pt idx="10">
                  <c:v>0.1</c:v>
                </c:pt>
              </c:numCache>
            </c:numRef>
          </c:val>
          <c:extLst>
            <c:ext xmlns:c16="http://schemas.microsoft.com/office/drawing/2014/chart" uri="{C3380CC4-5D6E-409C-BE32-E72D297353CC}">
              <c16:uniqueId val="{00000002-5C07-4A78-A710-548CD90704D3}"/>
            </c:ext>
          </c:extLst>
        </c:ser>
        <c:ser>
          <c:idx val="3"/>
          <c:order val="3"/>
          <c:tx>
            <c:strRef>
              <c:f>MajorDefLarva_AllYears!$A$5</c:f>
              <c:strCache>
                <c:ptCount val="1"/>
                <c:pt idx="0">
                  <c:v>Douglas-fir tussock moth</c:v>
                </c:pt>
              </c:strCache>
            </c:strRef>
          </c:tx>
          <c:spPr>
            <a:solidFill>
              <a:schemeClr val="accent4"/>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MajorDefLarva_AllYears!$B$5:$L$5</c:f>
              <c:numCache>
                <c:formatCode>General</c:formatCode>
                <c:ptCount val="11"/>
                <c:pt idx="0">
                  <c:v>0</c:v>
                </c:pt>
                <c:pt idx="1">
                  <c:v>0</c:v>
                </c:pt>
                <c:pt idx="2">
                  <c:v>0.2</c:v>
                </c:pt>
                <c:pt idx="3">
                  <c:v>0</c:v>
                </c:pt>
                <c:pt idx="4">
                  <c:v>0.2</c:v>
                </c:pt>
                <c:pt idx="5">
                  <c:v>0</c:v>
                </c:pt>
                <c:pt idx="6">
                  <c:v>0</c:v>
                </c:pt>
                <c:pt idx="7">
                  <c:v>0</c:v>
                </c:pt>
                <c:pt idx="8">
                  <c:v>0.2</c:v>
                </c:pt>
                <c:pt idx="9" formatCode="0.0">
                  <c:v>0.66666666666666663</c:v>
                </c:pt>
                <c:pt idx="10">
                  <c:v>0</c:v>
                </c:pt>
              </c:numCache>
            </c:numRef>
          </c:val>
          <c:extLst>
            <c:ext xmlns:c16="http://schemas.microsoft.com/office/drawing/2014/chart" uri="{C3380CC4-5D6E-409C-BE32-E72D297353CC}">
              <c16:uniqueId val="{00000003-5C07-4A78-A710-548CD90704D3}"/>
            </c:ext>
          </c:extLst>
        </c:ser>
        <c:ser>
          <c:idx val="4"/>
          <c:order val="4"/>
          <c:tx>
            <c:strRef>
              <c:f>MajorDefLarva_AllYears!$A$6</c:f>
              <c:strCache>
                <c:ptCount val="1"/>
                <c:pt idx="0">
                  <c:v>Sawflies</c:v>
                </c:pt>
              </c:strCache>
            </c:strRef>
          </c:tx>
          <c:spPr>
            <a:solidFill>
              <a:schemeClr val="accent5"/>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MajorDefLarva_AllYears!$B$6:$L$6</c:f>
              <c:numCache>
                <c:formatCode>General</c:formatCode>
                <c:ptCount val="11"/>
                <c:pt idx="0">
                  <c:v>4.2</c:v>
                </c:pt>
                <c:pt idx="1">
                  <c:v>4.2</c:v>
                </c:pt>
                <c:pt idx="2">
                  <c:v>1.5</c:v>
                </c:pt>
                <c:pt idx="3">
                  <c:v>0.3</c:v>
                </c:pt>
                <c:pt idx="4">
                  <c:v>1</c:v>
                </c:pt>
                <c:pt idx="5">
                  <c:v>0</c:v>
                </c:pt>
                <c:pt idx="6">
                  <c:v>0</c:v>
                </c:pt>
                <c:pt idx="7">
                  <c:v>0</c:v>
                </c:pt>
                <c:pt idx="8">
                  <c:v>0.3</c:v>
                </c:pt>
                <c:pt idx="9" formatCode="0.0">
                  <c:v>1.5555555555555556</c:v>
                </c:pt>
                <c:pt idx="10">
                  <c:v>0.3</c:v>
                </c:pt>
              </c:numCache>
            </c:numRef>
          </c:val>
          <c:extLst>
            <c:ext xmlns:c16="http://schemas.microsoft.com/office/drawing/2014/chart" uri="{C3380CC4-5D6E-409C-BE32-E72D297353CC}">
              <c16:uniqueId val="{00000004-5C07-4A78-A710-548CD90704D3}"/>
            </c:ext>
          </c:extLst>
        </c:ser>
        <c:ser>
          <c:idx val="5"/>
          <c:order val="5"/>
          <c:tx>
            <c:strRef>
              <c:f>MajorDefLarva_AllYears!$A$7</c:f>
              <c:strCache>
                <c:ptCount val="1"/>
                <c:pt idx="0">
                  <c:v>Green-striped forest looper</c:v>
                </c:pt>
              </c:strCache>
            </c:strRef>
          </c:tx>
          <c:spPr>
            <a:solidFill>
              <a:schemeClr val="accent6"/>
            </a:solidFill>
            <a:ln>
              <a:noFill/>
            </a:ln>
            <a:effectLst/>
            <a:sp3d/>
          </c:spPr>
          <c:invertIfNegative val="0"/>
          <c:cat>
            <c:numRef>
              <c:f>MajorDefLarva_AllYears!$B$1:$L$1</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MajorDefLarva_AllYears!$B$7:$L$7</c:f>
              <c:numCache>
                <c:formatCode>General</c:formatCode>
                <c:ptCount val="11"/>
                <c:pt idx="0">
                  <c:v>0.3</c:v>
                </c:pt>
                <c:pt idx="1">
                  <c:v>1.5</c:v>
                </c:pt>
                <c:pt idx="2">
                  <c:v>2</c:v>
                </c:pt>
                <c:pt idx="3">
                  <c:v>0.3</c:v>
                </c:pt>
                <c:pt idx="4">
                  <c:v>0</c:v>
                </c:pt>
                <c:pt idx="5">
                  <c:v>0</c:v>
                </c:pt>
                <c:pt idx="6">
                  <c:v>0</c:v>
                </c:pt>
                <c:pt idx="7">
                  <c:v>0.7</c:v>
                </c:pt>
                <c:pt idx="8">
                  <c:v>2.7</c:v>
                </c:pt>
                <c:pt idx="9" formatCode="0.0">
                  <c:v>0.88888888888888884</c:v>
                </c:pt>
                <c:pt idx="10">
                  <c:v>0.8</c:v>
                </c:pt>
              </c:numCache>
            </c:numRef>
          </c:val>
          <c:extLst>
            <c:ext xmlns:c16="http://schemas.microsoft.com/office/drawing/2014/chart" uri="{C3380CC4-5D6E-409C-BE32-E72D297353CC}">
              <c16:uniqueId val="{00000005-5C07-4A78-A710-548CD90704D3}"/>
            </c:ext>
          </c:extLst>
        </c:ser>
        <c:dLbls>
          <c:showLegendKey val="0"/>
          <c:showVal val="0"/>
          <c:showCatName val="0"/>
          <c:showSerName val="0"/>
          <c:showPercent val="0"/>
          <c:showBubbleSize val="0"/>
        </c:dLbls>
        <c:gapWidth val="150"/>
        <c:shape val="box"/>
        <c:axId val="616335848"/>
        <c:axId val="616332240"/>
        <c:axId val="0"/>
      </c:bar3DChart>
      <c:catAx>
        <c:axId val="6163358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6332240"/>
        <c:crosses val="autoZero"/>
        <c:auto val="1"/>
        <c:lblAlgn val="ctr"/>
        <c:lblOffset val="100"/>
        <c:noMultiLvlLbl val="0"/>
      </c:catAx>
      <c:valAx>
        <c:axId val="6163322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633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a:t>IDW ha yearly by TSA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IDW!$A$4</c:f>
              <c:strCache>
                <c:ptCount val="1"/>
                <c:pt idx="0">
                  <c:v>Arrow</c:v>
                </c:pt>
              </c:strCache>
            </c:strRef>
          </c:tx>
          <c:spPr>
            <a:solidFill>
              <a:schemeClr val="accent1"/>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IDW!$B$4:$K$4</c:f>
              <c:numCache>
                <c:formatCode>General</c:formatCode>
                <c:ptCount val="10"/>
                <c:pt idx="0">
                  <c:v>0</c:v>
                </c:pt>
                <c:pt idx="3" formatCode="#,##0.0">
                  <c:v>79.91</c:v>
                </c:pt>
                <c:pt idx="4" formatCode="#,##0.0">
                  <c:v>380.01</c:v>
                </c:pt>
              </c:numCache>
            </c:numRef>
          </c:val>
          <c:extLst>
            <c:ext xmlns:c16="http://schemas.microsoft.com/office/drawing/2014/chart" uri="{C3380CC4-5D6E-409C-BE32-E72D297353CC}">
              <c16:uniqueId val="{00000000-56C7-4EC7-89F1-6D070EA94157}"/>
            </c:ext>
          </c:extLst>
        </c:ser>
        <c:ser>
          <c:idx val="1"/>
          <c:order val="1"/>
          <c:tx>
            <c:strRef>
              <c:f>IDW!$A$5</c:f>
              <c:strCache>
                <c:ptCount val="1"/>
                <c:pt idx="0">
                  <c:v>Boundary</c:v>
                </c:pt>
              </c:strCache>
            </c:strRef>
          </c:tx>
          <c:spPr>
            <a:solidFill>
              <a:schemeClr val="accent2"/>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IDW!$B$5:$K$5</c:f>
              <c:numCache>
                <c:formatCode>#,##0.0</c:formatCode>
                <c:ptCount val="10"/>
                <c:pt idx="0" formatCode="General">
                  <c:v>0</c:v>
                </c:pt>
                <c:pt idx="1">
                  <c:v>40104.25</c:v>
                </c:pt>
                <c:pt idx="2">
                  <c:v>43064.32</c:v>
                </c:pt>
                <c:pt idx="3">
                  <c:v>1250.3</c:v>
                </c:pt>
                <c:pt idx="5">
                  <c:v>1530.61</c:v>
                </c:pt>
                <c:pt idx="6">
                  <c:v>1694.07</c:v>
                </c:pt>
                <c:pt idx="8">
                  <c:v>2290.75</c:v>
                </c:pt>
                <c:pt idx="9">
                  <c:v>133.4</c:v>
                </c:pt>
              </c:numCache>
            </c:numRef>
          </c:val>
          <c:extLst>
            <c:ext xmlns:c16="http://schemas.microsoft.com/office/drawing/2014/chart" uri="{C3380CC4-5D6E-409C-BE32-E72D297353CC}">
              <c16:uniqueId val="{00000001-56C7-4EC7-89F1-6D070EA94157}"/>
            </c:ext>
          </c:extLst>
        </c:ser>
        <c:ser>
          <c:idx val="2"/>
          <c:order val="2"/>
          <c:tx>
            <c:strRef>
              <c:f>IDW!$A$6</c:f>
              <c:strCache>
                <c:ptCount val="1"/>
                <c:pt idx="0">
                  <c:v>Cranbrook</c:v>
                </c:pt>
              </c:strCache>
            </c:strRef>
          </c:tx>
          <c:spPr>
            <a:solidFill>
              <a:schemeClr val="accent3"/>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IDW!$B$6:$K$6</c:f>
              <c:numCache>
                <c:formatCode>#,##0.0</c:formatCode>
                <c:ptCount val="10"/>
                <c:pt idx="0" formatCode="General">
                  <c:v>0</c:v>
                </c:pt>
                <c:pt idx="1">
                  <c:v>7167.21</c:v>
                </c:pt>
                <c:pt idx="2">
                  <c:v>6982.16</c:v>
                </c:pt>
                <c:pt idx="3">
                  <c:v>172.43</c:v>
                </c:pt>
                <c:pt idx="5">
                  <c:v>33.54</c:v>
                </c:pt>
              </c:numCache>
            </c:numRef>
          </c:val>
          <c:extLst>
            <c:ext xmlns:c16="http://schemas.microsoft.com/office/drawing/2014/chart" uri="{C3380CC4-5D6E-409C-BE32-E72D297353CC}">
              <c16:uniqueId val="{00000002-56C7-4EC7-89F1-6D070EA94157}"/>
            </c:ext>
          </c:extLst>
        </c:ser>
        <c:ser>
          <c:idx val="3"/>
          <c:order val="3"/>
          <c:tx>
            <c:strRef>
              <c:f>IDW!$A$7</c:f>
              <c:strCache>
                <c:ptCount val="1"/>
                <c:pt idx="0">
                  <c:v>Golden</c:v>
                </c:pt>
              </c:strCache>
            </c:strRef>
          </c:tx>
          <c:spPr>
            <a:solidFill>
              <a:schemeClr val="accent4"/>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IDW!$B$7:$K$7</c:f>
              <c:numCache>
                <c:formatCode>General</c:formatCode>
                <c:ptCount val="10"/>
                <c:pt idx="2" formatCode="#,##0.0">
                  <c:v>33.68</c:v>
                </c:pt>
              </c:numCache>
            </c:numRef>
          </c:val>
          <c:extLst>
            <c:ext xmlns:c16="http://schemas.microsoft.com/office/drawing/2014/chart" uri="{C3380CC4-5D6E-409C-BE32-E72D297353CC}">
              <c16:uniqueId val="{00000003-56C7-4EC7-89F1-6D070EA94157}"/>
            </c:ext>
          </c:extLst>
        </c:ser>
        <c:ser>
          <c:idx val="4"/>
          <c:order val="4"/>
          <c:tx>
            <c:strRef>
              <c:f>IDW!$A$8</c:f>
              <c:strCache>
                <c:ptCount val="1"/>
                <c:pt idx="0">
                  <c:v>Kootenay Lake</c:v>
                </c:pt>
              </c:strCache>
            </c:strRef>
          </c:tx>
          <c:spPr>
            <a:solidFill>
              <a:schemeClr val="accent5"/>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IDW!$B$8:$K$8</c:f>
              <c:numCache>
                <c:formatCode>General</c:formatCode>
                <c:ptCount val="10"/>
                <c:pt idx="8" formatCode="#,##0.0">
                  <c:v>36.43</c:v>
                </c:pt>
                <c:pt idx="9" formatCode="#,##0.0">
                  <c:v>36.43</c:v>
                </c:pt>
              </c:numCache>
            </c:numRef>
          </c:val>
          <c:extLst>
            <c:ext xmlns:c16="http://schemas.microsoft.com/office/drawing/2014/chart" uri="{C3380CC4-5D6E-409C-BE32-E72D297353CC}">
              <c16:uniqueId val="{00000004-56C7-4EC7-89F1-6D070EA94157}"/>
            </c:ext>
          </c:extLst>
        </c:ser>
        <c:ser>
          <c:idx val="5"/>
          <c:order val="5"/>
          <c:tx>
            <c:strRef>
              <c:f>IDW!$A$9</c:f>
              <c:strCache>
                <c:ptCount val="1"/>
                <c:pt idx="0">
                  <c:v>Invermere</c:v>
                </c:pt>
              </c:strCache>
            </c:strRef>
          </c:tx>
          <c:spPr>
            <a:solidFill>
              <a:schemeClr val="accent6"/>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IDW!$B$9:$K$9</c:f>
              <c:numCache>
                <c:formatCode>General</c:formatCode>
                <c:ptCount val="10"/>
                <c:pt idx="2" formatCode="#,##0.0">
                  <c:v>21.44</c:v>
                </c:pt>
              </c:numCache>
            </c:numRef>
          </c:val>
          <c:extLst>
            <c:ext xmlns:c16="http://schemas.microsoft.com/office/drawing/2014/chart" uri="{C3380CC4-5D6E-409C-BE32-E72D297353CC}">
              <c16:uniqueId val="{00000005-56C7-4EC7-89F1-6D070EA94157}"/>
            </c:ext>
          </c:extLst>
        </c:ser>
        <c:ser>
          <c:idx val="6"/>
          <c:order val="6"/>
          <c:tx>
            <c:strRef>
              <c:f>IDW!$A$10</c:f>
              <c:strCache>
                <c:ptCount val="1"/>
                <c:pt idx="0">
                  <c:v>Revelstoke</c:v>
                </c:pt>
              </c:strCache>
            </c:strRef>
          </c:tx>
          <c:spPr>
            <a:solidFill>
              <a:schemeClr val="accent1">
                <a:lumMod val="60000"/>
              </a:schemeClr>
            </a:solidFill>
            <a:ln>
              <a:noFill/>
            </a:ln>
            <a:effectLst/>
          </c:spPr>
          <c:invertIfNegative val="0"/>
          <c:cat>
            <c:numRef>
              <c:f>IDW!$B$3:$K$3</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cat>
          <c:val>
            <c:numRef>
              <c:f>IDW!$B$10:$K$10</c:f>
              <c:numCache>
                <c:formatCode>#,##0.0</c:formatCode>
                <c:ptCount val="10"/>
                <c:pt idx="1">
                  <c:v>277.20999999999998</c:v>
                </c:pt>
                <c:pt idx="2">
                  <c:v>1702.78</c:v>
                </c:pt>
                <c:pt idx="3">
                  <c:v>14.92</c:v>
                </c:pt>
              </c:numCache>
            </c:numRef>
          </c:val>
          <c:extLst>
            <c:ext xmlns:c16="http://schemas.microsoft.com/office/drawing/2014/chart" uri="{C3380CC4-5D6E-409C-BE32-E72D297353CC}">
              <c16:uniqueId val="{00000006-56C7-4EC7-89F1-6D070EA94157}"/>
            </c:ext>
          </c:extLst>
        </c:ser>
        <c:dLbls>
          <c:showLegendKey val="0"/>
          <c:showVal val="0"/>
          <c:showCatName val="0"/>
          <c:showSerName val="0"/>
          <c:showPercent val="0"/>
          <c:showBubbleSize val="0"/>
        </c:dLbls>
        <c:gapWidth val="219"/>
        <c:overlap val="-27"/>
        <c:axId val="772012576"/>
        <c:axId val="772010280"/>
      </c:barChart>
      <c:catAx>
        <c:axId val="77201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2010280"/>
        <c:crosses val="autoZero"/>
        <c:auto val="1"/>
        <c:lblAlgn val="ctr"/>
        <c:lblOffset val="100"/>
        <c:noMultiLvlLbl val="0"/>
      </c:catAx>
      <c:valAx>
        <c:axId val="77201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20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w="6350" cap="flat" cmpd="sng" algn="ctr">
          <a:solidFill>
            <a:schemeClr val="tx1">
              <a:tint val="75000"/>
            </a:schemeClr>
          </a:solidFill>
          <a:prstDash val="solid"/>
          <a:round/>
        </a:ln>
        <a:effectLst/>
        <a:sp3d contourW="6350">
          <a:contourClr>
            <a:schemeClr val="tx1">
              <a:tint val="75000"/>
            </a:schemeClr>
          </a:contourClr>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Adult_AllYears!$D$1</c:f>
              <c:strCache>
                <c:ptCount val="1"/>
                <c:pt idx="0">
                  <c:v>2010</c:v>
                </c:pt>
              </c:strCache>
            </c:strRef>
          </c:tx>
          <c:spPr>
            <a:solidFill>
              <a:schemeClr val="accent6"/>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Adult_AllYears!$D$2:$D$10</c:f>
              <c:numCache>
                <c:formatCode>General</c:formatCode>
                <c:ptCount val="9"/>
                <c:pt idx="0">
                  <c:v>0</c:v>
                </c:pt>
                <c:pt idx="1">
                  <c:v>2.5</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0-9BB3-4DCA-8571-708A9F42DCD1}"/>
            </c:ext>
          </c:extLst>
        </c:ser>
        <c:ser>
          <c:idx val="1"/>
          <c:order val="1"/>
          <c:tx>
            <c:strRef>
              <c:f>Adult_AllYears!$E$1</c:f>
              <c:strCache>
                <c:ptCount val="1"/>
                <c:pt idx="0">
                  <c:v>2011</c:v>
                </c:pt>
              </c:strCache>
            </c:strRef>
          </c:tx>
          <c:spPr>
            <a:solidFill>
              <a:schemeClr val="accent5"/>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Adult_AllYears!$E$2:$E$10</c:f>
              <c:numCache>
                <c:formatCode>0.0</c:formatCode>
                <c:ptCount val="9"/>
                <c:pt idx="0">
                  <c:v>1.2</c:v>
                </c:pt>
                <c:pt idx="1">
                  <c:v>57.5</c:v>
                </c:pt>
                <c:pt idx="2">
                  <c:v>23.3</c:v>
                </c:pt>
                <c:pt idx="3">
                  <c:v>18</c:v>
                </c:pt>
                <c:pt idx="4">
                  <c:v>0.5</c:v>
                </c:pt>
                <c:pt idx="5">
                  <c:v>0.16600000000000001</c:v>
                </c:pt>
                <c:pt idx="6">
                  <c:v>0</c:v>
                </c:pt>
                <c:pt idx="7">
                  <c:v>6.5</c:v>
                </c:pt>
                <c:pt idx="8">
                  <c:v>0</c:v>
                </c:pt>
              </c:numCache>
            </c:numRef>
          </c:val>
          <c:extLst>
            <c:ext xmlns:c16="http://schemas.microsoft.com/office/drawing/2014/chart" uri="{C3380CC4-5D6E-409C-BE32-E72D297353CC}">
              <c16:uniqueId val="{00000001-9BB3-4DCA-8571-708A9F42DCD1}"/>
            </c:ext>
          </c:extLst>
        </c:ser>
        <c:ser>
          <c:idx val="2"/>
          <c:order val="2"/>
          <c:tx>
            <c:strRef>
              <c:f>Adult_AllYears!$F$1</c:f>
              <c:strCache>
                <c:ptCount val="1"/>
                <c:pt idx="0">
                  <c:v>2012</c:v>
                </c:pt>
              </c:strCache>
            </c:strRef>
          </c:tx>
          <c:spPr>
            <a:solidFill>
              <a:schemeClr val="accent4"/>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Adult_AllYears!$F$2:$F$10</c:f>
              <c:numCache>
                <c:formatCode>General</c:formatCode>
                <c:ptCount val="9"/>
                <c:pt idx="0">
                  <c:v>0</c:v>
                </c:pt>
                <c:pt idx="1">
                  <c:v>6.5</c:v>
                </c:pt>
                <c:pt idx="2">
                  <c:v>0.2</c:v>
                </c:pt>
                <c:pt idx="3">
                  <c:v>1.7</c:v>
                </c:pt>
                <c:pt idx="4">
                  <c:v>0</c:v>
                </c:pt>
                <c:pt idx="5">
                  <c:v>0</c:v>
                </c:pt>
                <c:pt idx="6">
                  <c:v>0</c:v>
                </c:pt>
                <c:pt idx="7">
                  <c:v>0.2</c:v>
                </c:pt>
                <c:pt idx="8">
                  <c:v>0</c:v>
                </c:pt>
              </c:numCache>
            </c:numRef>
          </c:val>
          <c:extLst>
            <c:ext xmlns:c16="http://schemas.microsoft.com/office/drawing/2014/chart" uri="{C3380CC4-5D6E-409C-BE32-E72D297353CC}">
              <c16:uniqueId val="{00000002-9BB3-4DCA-8571-708A9F42DCD1}"/>
            </c:ext>
          </c:extLst>
        </c:ser>
        <c:ser>
          <c:idx val="3"/>
          <c:order val="3"/>
          <c:tx>
            <c:strRef>
              <c:f>Adult_AllYears!$G$1</c:f>
              <c:strCache>
                <c:ptCount val="1"/>
                <c:pt idx="0">
                  <c:v>2013</c:v>
                </c:pt>
              </c:strCache>
            </c:strRef>
          </c:tx>
          <c:spPr>
            <a:solidFill>
              <a:schemeClr val="accent6">
                <a:lumMod val="60000"/>
              </a:schemeClr>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Adult_AllYears!$G$2:$G$10</c:f>
              <c:numCache>
                <c:formatCode>General</c:formatCode>
                <c:ptCount val="9"/>
                <c:pt idx="0">
                  <c:v>0</c:v>
                </c:pt>
                <c:pt idx="1">
                  <c:v>1.5</c:v>
                </c:pt>
                <c:pt idx="2">
                  <c:v>0</c:v>
                </c:pt>
                <c:pt idx="3">
                  <c:v>3.5</c:v>
                </c:pt>
                <c:pt idx="4">
                  <c:v>0.5</c:v>
                </c:pt>
                <c:pt idx="5">
                  <c:v>0</c:v>
                </c:pt>
                <c:pt idx="6">
                  <c:v>0</c:v>
                </c:pt>
                <c:pt idx="7">
                  <c:v>0</c:v>
                </c:pt>
                <c:pt idx="8">
                  <c:v>0</c:v>
                </c:pt>
              </c:numCache>
            </c:numRef>
          </c:val>
          <c:extLst>
            <c:ext xmlns:c16="http://schemas.microsoft.com/office/drawing/2014/chart" uri="{C3380CC4-5D6E-409C-BE32-E72D297353CC}">
              <c16:uniqueId val="{00000003-9BB3-4DCA-8571-708A9F42DCD1}"/>
            </c:ext>
          </c:extLst>
        </c:ser>
        <c:ser>
          <c:idx val="4"/>
          <c:order val="4"/>
          <c:tx>
            <c:strRef>
              <c:f>Adult_AllYears!$H$1</c:f>
              <c:strCache>
                <c:ptCount val="1"/>
                <c:pt idx="0">
                  <c:v>2014</c:v>
                </c:pt>
              </c:strCache>
            </c:strRef>
          </c:tx>
          <c:spPr>
            <a:solidFill>
              <a:schemeClr val="accent5">
                <a:lumMod val="60000"/>
              </a:schemeClr>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Adult_AllYears!$H$2:$H$10</c:f>
              <c:numCache>
                <c:formatCode>General</c:formatCode>
                <c:ptCount val="9"/>
                <c:pt idx="0">
                  <c:v>0</c:v>
                </c:pt>
                <c:pt idx="1">
                  <c:v>0.8</c:v>
                </c:pt>
                <c:pt idx="2">
                  <c:v>0</c:v>
                </c:pt>
                <c:pt idx="3">
                  <c:v>1</c:v>
                </c:pt>
                <c:pt idx="4">
                  <c:v>0</c:v>
                </c:pt>
                <c:pt idx="5">
                  <c:v>0</c:v>
                </c:pt>
                <c:pt idx="6">
                  <c:v>0</c:v>
                </c:pt>
                <c:pt idx="7">
                  <c:v>0.1</c:v>
                </c:pt>
                <c:pt idx="8">
                  <c:v>0</c:v>
                </c:pt>
              </c:numCache>
            </c:numRef>
          </c:val>
          <c:extLst>
            <c:ext xmlns:c16="http://schemas.microsoft.com/office/drawing/2014/chart" uri="{C3380CC4-5D6E-409C-BE32-E72D297353CC}">
              <c16:uniqueId val="{00000004-9BB3-4DCA-8571-708A9F42DCD1}"/>
            </c:ext>
          </c:extLst>
        </c:ser>
        <c:ser>
          <c:idx val="5"/>
          <c:order val="5"/>
          <c:tx>
            <c:strRef>
              <c:f>Adult_AllYears!$I$1</c:f>
              <c:strCache>
                <c:ptCount val="1"/>
                <c:pt idx="0">
                  <c:v>2015</c:v>
                </c:pt>
              </c:strCache>
            </c:strRef>
          </c:tx>
          <c:spPr>
            <a:solidFill>
              <a:schemeClr val="accent4">
                <a:lumMod val="60000"/>
              </a:schemeClr>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Adult_AllYears!$I$2:$I$10</c:f>
              <c:numCache>
                <c:formatCode>General</c:formatCode>
                <c:ptCount val="9"/>
                <c:pt idx="0">
                  <c:v>0</c:v>
                </c:pt>
                <c:pt idx="1">
                  <c:v>0</c:v>
                </c:pt>
                <c:pt idx="2">
                  <c:v>0</c:v>
                </c:pt>
                <c:pt idx="3">
                  <c:v>1.7</c:v>
                </c:pt>
                <c:pt idx="4">
                  <c:v>0</c:v>
                </c:pt>
                <c:pt idx="5">
                  <c:v>0.1</c:v>
                </c:pt>
                <c:pt idx="6">
                  <c:v>0</c:v>
                </c:pt>
                <c:pt idx="7">
                  <c:v>0</c:v>
                </c:pt>
                <c:pt idx="8">
                  <c:v>0</c:v>
                </c:pt>
              </c:numCache>
            </c:numRef>
          </c:val>
          <c:extLst>
            <c:ext xmlns:c16="http://schemas.microsoft.com/office/drawing/2014/chart" uri="{C3380CC4-5D6E-409C-BE32-E72D297353CC}">
              <c16:uniqueId val="{00000005-9BB3-4DCA-8571-708A9F42DCD1}"/>
            </c:ext>
          </c:extLst>
        </c:ser>
        <c:ser>
          <c:idx val="6"/>
          <c:order val="6"/>
          <c:tx>
            <c:strRef>
              <c:f>Adult_AllYears!$J$1</c:f>
              <c:strCache>
                <c:ptCount val="1"/>
                <c:pt idx="0">
                  <c:v>2016</c:v>
                </c:pt>
              </c:strCache>
            </c:strRef>
          </c:tx>
          <c:spPr>
            <a:solidFill>
              <a:schemeClr val="accent6">
                <a:lumMod val="80000"/>
                <a:lumOff val="20000"/>
              </a:schemeClr>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Adult_AllYears!$J$2:$J$10</c:f>
              <c:numCache>
                <c:formatCode>General</c:formatCode>
                <c:ptCount val="9"/>
                <c:pt idx="0">
                  <c:v>0.2</c:v>
                </c:pt>
                <c:pt idx="1">
                  <c:v>2.5</c:v>
                </c:pt>
                <c:pt idx="2">
                  <c:v>0</c:v>
                </c:pt>
                <c:pt idx="3">
                  <c:v>2.5</c:v>
                </c:pt>
                <c:pt idx="4">
                  <c:v>0</c:v>
                </c:pt>
                <c:pt idx="5">
                  <c:v>0</c:v>
                </c:pt>
                <c:pt idx="6">
                  <c:v>0</c:v>
                </c:pt>
                <c:pt idx="7">
                  <c:v>0.2</c:v>
                </c:pt>
                <c:pt idx="8">
                  <c:v>0</c:v>
                </c:pt>
              </c:numCache>
            </c:numRef>
          </c:val>
          <c:extLst>
            <c:ext xmlns:c16="http://schemas.microsoft.com/office/drawing/2014/chart" uri="{C3380CC4-5D6E-409C-BE32-E72D297353CC}">
              <c16:uniqueId val="{00000006-9BB3-4DCA-8571-708A9F42DCD1}"/>
            </c:ext>
          </c:extLst>
        </c:ser>
        <c:ser>
          <c:idx val="7"/>
          <c:order val="7"/>
          <c:tx>
            <c:strRef>
              <c:f>Adult_AllYears!$K$1</c:f>
              <c:strCache>
                <c:ptCount val="1"/>
                <c:pt idx="0">
                  <c:v>2017</c:v>
                </c:pt>
              </c:strCache>
            </c:strRef>
          </c:tx>
          <c:spPr>
            <a:solidFill>
              <a:schemeClr val="accent5">
                <a:lumMod val="80000"/>
                <a:lumOff val="20000"/>
              </a:schemeClr>
            </a:solidFill>
            <a:ln>
              <a:noFill/>
            </a:ln>
            <a:effectLst/>
            <a:sp3d/>
          </c:spPr>
          <c:invertIfNegative val="0"/>
          <c:cat>
            <c:strRef>
              <c:f>Adult_AllYears!$A$2:$A$10</c:f>
              <c:strCache>
                <c:ptCount val="9"/>
                <c:pt idx="0">
                  <c:v>Wallace</c:v>
                </c:pt>
                <c:pt idx="1">
                  <c:v>Harrison (2016), Kettle previous</c:v>
                </c:pt>
                <c:pt idx="2">
                  <c:v>Johnstone</c:v>
                </c:pt>
                <c:pt idx="3">
                  <c:v>Midway</c:v>
                </c:pt>
                <c:pt idx="4">
                  <c:v>Eholt</c:v>
                </c:pt>
                <c:pt idx="5">
                  <c:v>Grand Forks</c:v>
                </c:pt>
                <c:pt idx="6">
                  <c:v>Christina Lake</c:v>
                </c:pt>
                <c:pt idx="7">
                  <c:v>Cascades</c:v>
                </c:pt>
                <c:pt idx="8">
                  <c:v>Waneta</c:v>
                </c:pt>
              </c:strCache>
            </c:strRef>
          </c:cat>
          <c:val>
            <c:numRef>
              <c:f>Adult_AllYears!$K$2:$K$10</c:f>
              <c:numCache>
                <c:formatCode>0.0</c:formatCode>
                <c:ptCount val="9"/>
                <c:pt idx="0">
                  <c:v>3.3333333333333333E-2</c:v>
                </c:pt>
                <c:pt idx="1">
                  <c:v>2.7</c:v>
                </c:pt>
                <c:pt idx="2">
                  <c:v>2.5</c:v>
                </c:pt>
                <c:pt idx="3">
                  <c:v>4.5</c:v>
                </c:pt>
                <c:pt idx="4">
                  <c:v>0</c:v>
                </c:pt>
                <c:pt idx="5">
                  <c:v>0</c:v>
                </c:pt>
                <c:pt idx="6">
                  <c:v>0</c:v>
                </c:pt>
                <c:pt idx="7">
                  <c:v>0.7</c:v>
                </c:pt>
                <c:pt idx="8">
                  <c:v>0</c:v>
                </c:pt>
              </c:numCache>
            </c:numRef>
          </c:val>
          <c:extLst>
            <c:ext xmlns:c16="http://schemas.microsoft.com/office/drawing/2014/chart" uri="{C3380CC4-5D6E-409C-BE32-E72D297353CC}">
              <c16:uniqueId val="{00000007-9BB3-4DCA-8571-708A9F42DCD1}"/>
            </c:ext>
          </c:extLst>
        </c:ser>
        <c:ser>
          <c:idx val="8"/>
          <c:order val="8"/>
          <c:tx>
            <c:strRef>
              <c:f>Adult_AllYears!$L$1</c:f>
              <c:strCache>
                <c:ptCount val="1"/>
                <c:pt idx="0">
                  <c:v>2018</c:v>
                </c:pt>
              </c:strCache>
            </c:strRef>
          </c:tx>
          <c:spPr>
            <a:solidFill>
              <a:schemeClr val="accent4">
                <a:lumMod val="80000"/>
                <a:lumOff val="20000"/>
              </a:schemeClr>
            </a:solidFill>
            <a:ln>
              <a:noFill/>
            </a:ln>
            <a:effectLst/>
            <a:sp3d/>
          </c:spPr>
          <c:invertIfNegative val="0"/>
          <c:val>
            <c:numRef>
              <c:f>Adult_AllYears!$L$2:$L$10</c:f>
              <c:numCache>
                <c:formatCode>General</c:formatCode>
                <c:ptCount val="9"/>
                <c:pt idx="0">
                  <c:v>0</c:v>
                </c:pt>
                <c:pt idx="1">
                  <c:v>6.8</c:v>
                </c:pt>
                <c:pt idx="2">
                  <c:v>2.5</c:v>
                </c:pt>
                <c:pt idx="3">
                  <c:v>2.4</c:v>
                </c:pt>
                <c:pt idx="4">
                  <c:v>2</c:v>
                </c:pt>
                <c:pt idx="6">
                  <c:v>0.4</c:v>
                </c:pt>
                <c:pt idx="7">
                  <c:v>2</c:v>
                </c:pt>
                <c:pt idx="8">
                  <c:v>0.8</c:v>
                </c:pt>
              </c:numCache>
            </c:numRef>
          </c:val>
          <c:extLst>
            <c:ext xmlns:c16="http://schemas.microsoft.com/office/drawing/2014/chart" uri="{C3380CC4-5D6E-409C-BE32-E72D297353CC}">
              <c16:uniqueId val="{00000008-9BB3-4DCA-8571-708A9F42DCD1}"/>
            </c:ext>
          </c:extLst>
        </c:ser>
        <c:ser>
          <c:idx val="9"/>
          <c:order val="9"/>
          <c:tx>
            <c:strRef>
              <c:f>Adult_AllYears!$M$1</c:f>
              <c:strCache>
                <c:ptCount val="1"/>
                <c:pt idx="0">
                  <c:v>2019</c:v>
                </c:pt>
              </c:strCache>
            </c:strRef>
          </c:tx>
          <c:spPr>
            <a:solidFill>
              <a:schemeClr val="accent6">
                <a:lumMod val="80000"/>
              </a:schemeClr>
            </a:solidFill>
            <a:ln>
              <a:noFill/>
            </a:ln>
            <a:effectLst/>
            <a:sp3d/>
          </c:spPr>
          <c:invertIfNegative val="0"/>
          <c:val>
            <c:numRef>
              <c:f>Adult_AllYears!$M$2:$M$10</c:f>
              <c:numCache>
                <c:formatCode>General</c:formatCode>
                <c:ptCount val="9"/>
                <c:pt idx="0">
                  <c:v>0</c:v>
                </c:pt>
                <c:pt idx="1">
                  <c:v>13.8</c:v>
                </c:pt>
                <c:pt idx="2">
                  <c:v>10.8</c:v>
                </c:pt>
                <c:pt idx="3">
                  <c:v>14.4</c:v>
                </c:pt>
                <c:pt idx="4">
                  <c:v>0</c:v>
                </c:pt>
                <c:pt idx="6">
                  <c:v>0</c:v>
                </c:pt>
                <c:pt idx="7">
                  <c:v>0</c:v>
                </c:pt>
                <c:pt idx="8">
                  <c:v>0</c:v>
                </c:pt>
              </c:numCache>
            </c:numRef>
          </c:val>
          <c:extLst>
            <c:ext xmlns:c16="http://schemas.microsoft.com/office/drawing/2014/chart" uri="{C3380CC4-5D6E-409C-BE32-E72D297353CC}">
              <c16:uniqueId val="{00000009-9BB3-4DCA-8571-708A9F42DCD1}"/>
            </c:ext>
          </c:extLst>
        </c:ser>
        <c:dLbls>
          <c:showLegendKey val="0"/>
          <c:showVal val="0"/>
          <c:showCatName val="0"/>
          <c:showSerName val="0"/>
          <c:showPercent val="0"/>
          <c:showBubbleSize val="0"/>
        </c:dLbls>
        <c:gapWidth val="106"/>
        <c:gapDepth val="92"/>
        <c:shape val="box"/>
        <c:axId val="353920688"/>
        <c:axId val="1"/>
        <c:axId val="0"/>
      </c:bar3DChart>
      <c:catAx>
        <c:axId val="35392068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6350" cap="flat" cmpd="sng" algn="ctr">
              <a:solidFill>
                <a:schemeClr val="tx1">
                  <a:tint val="75000"/>
                </a:schemeClr>
              </a:solidFill>
              <a:prstDash val="solid"/>
              <a:round/>
            </a:ln>
            <a:effectLst/>
          </c:spPr>
        </c:majorGridlines>
        <c:title>
          <c:tx>
            <c:rich>
              <a:bodyPr rot="-5400000" spcFirstLastPara="1" vertOverflow="ellipsis" vert="horz" wrap="square" anchor="ctr" anchorCtr="1"/>
              <a:lstStyle/>
              <a:p>
                <a:pPr>
                  <a:defRPr sz="800" b="1" i="0" u="none" strike="noStrike" kern="1200" baseline="0">
                    <a:solidFill>
                      <a:srgbClr val="000000"/>
                    </a:solidFill>
                    <a:latin typeface="Calibri"/>
                    <a:ea typeface="Calibri"/>
                    <a:cs typeface="Calibri"/>
                  </a:defRPr>
                </a:pPr>
                <a:r>
                  <a:rPr lang="en-CA"/>
                  <a:t>Average # of  Adults </a:t>
                </a:r>
              </a:p>
            </c:rich>
          </c:tx>
          <c:layout>
            <c:manualLayout>
              <c:xMode val="edge"/>
              <c:yMode val="edge"/>
              <c:x val="3.9745444498863476E-2"/>
              <c:y val="0.39512373453318334"/>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rgbClr val="000000"/>
                  </a:solidFill>
                  <a:latin typeface="Calibri"/>
                  <a:ea typeface="Calibri"/>
                  <a:cs typeface="Calibri"/>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900" b="0" i="0" u="none" strike="noStrike" kern="1200" baseline="0">
                <a:solidFill>
                  <a:srgbClr val="000000"/>
                </a:solidFill>
                <a:latin typeface="Calibri"/>
                <a:ea typeface="Calibri"/>
                <a:cs typeface="Calibri"/>
              </a:defRPr>
            </a:pPr>
            <a:endParaRPr lang="en-US"/>
          </a:p>
        </c:txPr>
        <c:crossAx val="353920688"/>
        <c:crosses val="autoZero"/>
        <c:crossBetween val="between"/>
      </c:valAx>
      <c:spPr>
        <a:noFill/>
        <a:ln w="25400">
          <a:noFill/>
        </a:ln>
        <a:effectLst/>
      </c:spPr>
    </c:plotArea>
    <c:legend>
      <c:legendPos val="r"/>
      <c:layout>
        <c:manualLayout>
          <c:xMode val="edge"/>
          <c:yMode val="edge"/>
          <c:x val="0.22426496756561087"/>
          <c:y val="6.8768052628154872E-2"/>
          <c:w val="0.68823609718495649"/>
          <c:h val="3.4384026314077429E-2"/>
        </c:manualLayout>
      </c:layout>
      <c:overlay val="0"/>
      <c:spPr>
        <a:noFill/>
        <a:ln>
          <a:noFill/>
        </a:ln>
        <a:effectLst/>
      </c:spPr>
      <c:txPr>
        <a:bodyPr rot="0" spcFirstLastPara="1" vertOverflow="ellipsis" vert="horz" wrap="square" anchor="ctr" anchorCtr="1"/>
        <a:lstStyle/>
        <a:p>
          <a:pPr>
            <a:defRPr sz="1050" b="0" i="0" u="none" strike="noStrike" kern="1200" baseline="0">
              <a:solidFill>
                <a:srgbClr val="000000"/>
              </a:solidFill>
              <a:latin typeface="Calibri"/>
              <a:ea typeface="Calibri"/>
              <a:cs typeface="Calibri"/>
            </a:defRPr>
          </a:pPr>
          <a:endParaRPr lang="en-US"/>
        </a:p>
      </c:txPr>
    </c:legend>
    <c:plotVisOnly val="1"/>
    <c:dispBlanksAs val="gap"/>
    <c:showDLblsOverMax val="0"/>
  </c:chart>
  <c:spPr>
    <a:noFill/>
    <a:ln w="6350" cap="flat" cmpd="sng" algn="ctr">
      <a:noFill/>
      <a:prstDash val="solid"/>
      <a:miter lim="800000"/>
    </a:ln>
    <a:effectLst/>
  </c:spPr>
  <c:txPr>
    <a:bodyPr/>
    <a:lstStyle/>
    <a:p>
      <a:pPr>
        <a:defRPr sz="1000" b="0" i="0" u="none" strike="noStrike" baseline="0">
          <a:solidFill>
            <a:srgbClr val="000000"/>
          </a:solidFill>
          <a:latin typeface="Calibri"/>
          <a:ea typeface="Calibri"/>
          <a:cs typeface="Calibri"/>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quote.org/wiki/Water" TargetMode="External"/><Relationship Id="rId1" Type="http://schemas.openxmlformats.org/officeDocument/2006/relationships/image" Target="../media/image6.jp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diagrams/_rels/data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quote.org/wiki/Water" TargetMode="External"/><Relationship Id="rId1" Type="http://schemas.openxmlformats.org/officeDocument/2006/relationships/image" Target="../media/image6.jp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0C5EE6CA-B4FA-420C-9C02-1253D075BC1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1F1A49B-83FA-419A-BC7A-D5E5EF52E714}">
      <dgm:prSet/>
      <dgm:spPr/>
      <dgm:t>
        <a:bodyPr/>
        <a:lstStyle/>
        <a:p>
          <a:r>
            <a:rPr lang="en-CA" dirty="0"/>
            <a:t>Drought</a:t>
          </a:r>
          <a:endParaRPr lang="en-US" dirty="0"/>
        </a:p>
      </dgm:t>
    </dgm:pt>
    <dgm:pt modelId="{6CFF038E-02C1-402D-B49D-A38C49B0EFAC}" type="parTrans" cxnId="{EDB56292-883E-4AEA-9AD3-AF53235683C8}">
      <dgm:prSet/>
      <dgm:spPr/>
      <dgm:t>
        <a:bodyPr/>
        <a:lstStyle/>
        <a:p>
          <a:endParaRPr lang="en-US"/>
        </a:p>
      </dgm:t>
    </dgm:pt>
    <dgm:pt modelId="{1F7E64F8-1854-4781-9857-D04B11B5A626}" type="sibTrans" cxnId="{EDB56292-883E-4AEA-9AD3-AF53235683C8}">
      <dgm:prSet/>
      <dgm:spPr/>
      <dgm:t>
        <a:bodyPr/>
        <a:lstStyle/>
        <a:p>
          <a:endParaRPr lang="en-US"/>
        </a:p>
      </dgm:t>
    </dgm:pt>
    <dgm:pt modelId="{D11816A7-4A34-4CA1-AA3D-BBD9E5D55728}">
      <dgm:prSet/>
      <dgm:spPr/>
      <dgm:t>
        <a:bodyPr/>
        <a:lstStyle/>
        <a:p>
          <a:r>
            <a:rPr lang="en-CA" dirty="0"/>
            <a:t>Bark beetles	Douglas-fir beetle</a:t>
          </a:r>
        </a:p>
        <a:p>
          <a:r>
            <a:rPr lang="en-CA" dirty="0"/>
            <a:t>		Western Balsam bark beetle</a:t>
          </a:r>
          <a:endParaRPr lang="en-US" dirty="0"/>
        </a:p>
      </dgm:t>
    </dgm:pt>
    <dgm:pt modelId="{AA1CC93F-2EF9-484F-892F-8595ED79A1DF}" type="parTrans" cxnId="{6B56F614-FB3D-45F3-B181-399EFFCD1882}">
      <dgm:prSet/>
      <dgm:spPr/>
      <dgm:t>
        <a:bodyPr/>
        <a:lstStyle/>
        <a:p>
          <a:endParaRPr lang="en-US"/>
        </a:p>
      </dgm:t>
    </dgm:pt>
    <dgm:pt modelId="{77EBA98F-A8E7-4322-9E79-490791C9BB12}" type="sibTrans" cxnId="{6B56F614-FB3D-45F3-B181-399EFFCD1882}">
      <dgm:prSet/>
      <dgm:spPr/>
      <dgm:t>
        <a:bodyPr/>
        <a:lstStyle/>
        <a:p>
          <a:endParaRPr lang="en-US"/>
        </a:p>
      </dgm:t>
    </dgm:pt>
    <dgm:pt modelId="{5B0434C8-044A-4CDD-8A73-15BE29F39EF9}">
      <dgm:prSet/>
      <dgm:spPr/>
      <dgm:t>
        <a:bodyPr/>
        <a:lstStyle/>
        <a:p>
          <a:r>
            <a:rPr lang="en-CA" dirty="0"/>
            <a:t>Defoliators	Western spruce budworm</a:t>
          </a:r>
        </a:p>
        <a:p>
          <a:r>
            <a:rPr lang="en-CA" dirty="0"/>
            <a:t>		Douglas-fir tussock moth</a:t>
          </a:r>
          <a:endParaRPr lang="en-US" dirty="0"/>
        </a:p>
      </dgm:t>
    </dgm:pt>
    <dgm:pt modelId="{8F999735-AF2A-4CEA-9398-1034CAABFDF3}" type="parTrans" cxnId="{E5FFBF40-BBD2-49E4-B745-D37640A2DD0B}">
      <dgm:prSet/>
      <dgm:spPr/>
      <dgm:t>
        <a:bodyPr/>
        <a:lstStyle/>
        <a:p>
          <a:endParaRPr lang="en-US"/>
        </a:p>
      </dgm:t>
    </dgm:pt>
    <dgm:pt modelId="{87FB4F44-2380-466E-A484-AF33DFA845DE}" type="sibTrans" cxnId="{E5FFBF40-BBD2-49E4-B745-D37640A2DD0B}">
      <dgm:prSet/>
      <dgm:spPr/>
      <dgm:t>
        <a:bodyPr/>
        <a:lstStyle/>
        <a:p>
          <a:endParaRPr lang="en-US"/>
        </a:p>
      </dgm:t>
    </dgm:pt>
    <dgm:pt modelId="{7E0ED868-D420-47C8-8A8E-4B7517A6FB5D}">
      <dgm:prSet/>
      <dgm:spPr/>
      <dgm:t>
        <a:bodyPr/>
        <a:lstStyle/>
        <a:p>
          <a:r>
            <a:rPr lang="en-CA" dirty="0" err="1"/>
            <a:t>Invasives</a:t>
          </a:r>
          <a:r>
            <a:rPr lang="en-CA" dirty="0"/>
            <a:t>	Gypsy moth</a:t>
          </a:r>
          <a:endParaRPr lang="en-US" dirty="0"/>
        </a:p>
      </dgm:t>
    </dgm:pt>
    <dgm:pt modelId="{9E76B4CA-D24F-4756-9214-F94B27CF8C8C}" type="parTrans" cxnId="{6F81C776-F418-4D85-AC94-11D4D27E1C58}">
      <dgm:prSet/>
      <dgm:spPr/>
      <dgm:t>
        <a:bodyPr/>
        <a:lstStyle/>
        <a:p>
          <a:endParaRPr lang="en-US"/>
        </a:p>
      </dgm:t>
    </dgm:pt>
    <dgm:pt modelId="{C3EC1485-2709-450A-B005-7BB404FF63D7}" type="sibTrans" cxnId="{6F81C776-F418-4D85-AC94-11D4D27E1C58}">
      <dgm:prSet/>
      <dgm:spPr/>
      <dgm:t>
        <a:bodyPr/>
        <a:lstStyle/>
        <a:p>
          <a:endParaRPr lang="en-US"/>
        </a:p>
      </dgm:t>
    </dgm:pt>
    <dgm:pt modelId="{FFDB84DE-D2C5-44A7-BB83-32AA514357A3}" type="pres">
      <dgm:prSet presAssocID="{0C5EE6CA-B4FA-420C-9C02-1253D075BC18}" presName="root" presStyleCnt="0">
        <dgm:presLayoutVars>
          <dgm:dir/>
          <dgm:resizeHandles val="exact"/>
        </dgm:presLayoutVars>
      </dgm:prSet>
      <dgm:spPr/>
    </dgm:pt>
    <dgm:pt modelId="{D37F6277-6EC2-4C2D-B68F-9FE327C143A7}" type="pres">
      <dgm:prSet presAssocID="{F1F1A49B-83FA-419A-BC7A-D5E5EF52E714}" presName="compNode" presStyleCnt="0"/>
      <dgm:spPr/>
    </dgm:pt>
    <dgm:pt modelId="{81CC7CA4-5B3E-40F8-B5A4-4490EB70B6C4}" type="pres">
      <dgm:prSet presAssocID="{F1F1A49B-83FA-419A-BC7A-D5E5EF52E714}" presName="bgRect" presStyleLbl="bgShp" presStyleIdx="0" presStyleCnt="4"/>
      <dgm:spPr/>
    </dgm:pt>
    <dgm:pt modelId="{F0D88AA8-C670-42AE-8F18-E3EAEFB5D0D8}" type="pres">
      <dgm:prSet presAssocID="{F1F1A49B-83FA-419A-BC7A-D5E5EF52E71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25000" b="-25000"/>
          </a:stretch>
        </a:blipFill>
        <a:ln>
          <a:noFill/>
        </a:ln>
      </dgm:spPr>
      <dgm:extLst/>
    </dgm:pt>
    <dgm:pt modelId="{C4C7FE00-2459-49B9-9A40-37424638A7C2}" type="pres">
      <dgm:prSet presAssocID="{F1F1A49B-83FA-419A-BC7A-D5E5EF52E714}" presName="spaceRect" presStyleCnt="0"/>
      <dgm:spPr/>
    </dgm:pt>
    <dgm:pt modelId="{6B32C12E-0455-4D20-8845-3D0ADC749724}" type="pres">
      <dgm:prSet presAssocID="{F1F1A49B-83FA-419A-BC7A-D5E5EF52E714}" presName="parTx" presStyleLbl="revTx" presStyleIdx="0" presStyleCnt="4">
        <dgm:presLayoutVars>
          <dgm:chMax val="0"/>
          <dgm:chPref val="0"/>
        </dgm:presLayoutVars>
      </dgm:prSet>
      <dgm:spPr/>
    </dgm:pt>
    <dgm:pt modelId="{D966ACDD-C81E-46F6-A231-E71FC89F9554}" type="pres">
      <dgm:prSet presAssocID="{1F7E64F8-1854-4781-9857-D04B11B5A626}" presName="sibTrans" presStyleCnt="0"/>
      <dgm:spPr/>
    </dgm:pt>
    <dgm:pt modelId="{1DDB2D9B-CDCB-41D0-BA67-582562F2723F}" type="pres">
      <dgm:prSet presAssocID="{D11816A7-4A34-4CA1-AA3D-BBD9E5D55728}" presName="compNode" presStyleCnt="0"/>
      <dgm:spPr/>
    </dgm:pt>
    <dgm:pt modelId="{EE4CA620-EF7F-4778-A5F6-600C68525F6C}" type="pres">
      <dgm:prSet presAssocID="{D11816A7-4A34-4CA1-AA3D-BBD9E5D55728}" presName="bgRect" presStyleLbl="bgShp" presStyleIdx="1" presStyleCnt="4"/>
      <dgm:spPr/>
    </dgm:pt>
    <dgm:pt modelId="{20FEB52F-48CB-4235-B5A8-C85177C2D4D7}" type="pres">
      <dgm:prSet presAssocID="{D11816A7-4A34-4CA1-AA3D-BBD9E5D5572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a:ln>
          <a:noFill/>
        </a:ln>
      </dgm:spPr>
      <dgm:extLst/>
    </dgm:pt>
    <dgm:pt modelId="{A0CC3784-05A3-4922-9B8C-FDC74625BE26}" type="pres">
      <dgm:prSet presAssocID="{D11816A7-4A34-4CA1-AA3D-BBD9E5D55728}" presName="spaceRect" presStyleCnt="0"/>
      <dgm:spPr/>
    </dgm:pt>
    <dgm:pt modelId="{9D5471D5-502D-450E-9382-BF7703B15471}" type="pres">
      <dgm:prSet presAssocID="{D11816A7-4A34-4CA1-AA3D-BBD9E5D55728}" presName="parTx" presStyleLbl="revTx" presStyleIdx="1" presStyleCnt="4">
        <dgm:presLayoutVars>
          <dgm:chMax val="0"/>
          <dgm:chPref val="0"/>
        </dgm:presLayoutVars>
      </dgm:prSet>
      <dgm:spPr/>
    </dgm:pt>
    <dgm:pt modelId="{75F5EA9B-773E-409A-AF5A-9F4EA9032A76}" type="pres">
      <dgm:prSet presAssocID="{77EBA98F-A8E7-4322-9E79-490791C9BB12}" presName="sibTrans" presStyleCnt="0"/>
      <dgm:spPr/>
    </dgm:pt>
    <dgm:pt modelId="{33B7F4CB-2F7C-4BB1-AFEC-DE89910034A0}" type="pres">
      <dgm:prSet presAssocID="{5B0434C8-044A-4CDD-8A73-15BE29F39EF9}" presName="compNode" presStyleCnt="0"/>
      <dgm:spPr/>
    </dgm:pt>
    <dgm:pt modelId="{C53BF364-F1F8-498D-99DD-7184E25237C6}" type="pres">
      <dgm:prSet presAssocID="{5B0434C8-044A-4CDD-8A73-15BE29F39EF9}" presName="bgRect" presStyleLbl="bgShp" presStyleIdx="2" presStyleCnt="4"/>
      <dgm:spPr/>
    </dgm:pt>
    <dgm:pt modelId="{E98D8F90-5F00-42CA-A77B-8FC47F87A679}" type="pres">
      <dgm:prSet presAssocID="{5B0434C8-044A-4CDD-8A73-15BE29F39EF9}" presName="iconRect" presStyleLbl="node1" presStyleIdx="2" presStyleCnt="4"/>
      <dgm:spPr>
        <a:blipFill>
          <a:blip xmlns:r="http://schemas.openxmlformats.org/officeDocument/2006/relationships" r:embed="rId4"/>
          <a:srcRect/>
          <a:stretch>
            <a:fillRect l="-27000" r="-27000"/>
          </a:stretch>
        </a:blipFill>
        <a:ln>
          <a:noFill/>
        </a:ln>
      </dgm:spPr>
      <dgm:extLst/>
    </dgm:pt>
    <dgm:pt modelId="{90F5939E-1031-495F-B32E-F1E5507CD97B}" type="pres">
      <dgm:prSet presAssocID="{5B0434C8-044A-4CDD-8A73-15BE29F39EF9}" presName="spaceRect" presStyleCnt="0"/>
      <dgm:spPr/>
    </dgm:pt>
    <dgm:pt modelId="{80F54F79-D269-4071-8141-3DD6ABE60CA8}" type="pres">
      <dgm:prSet presAssocID="{5B0434C8-044A-4CDD-8A73-15BE29F39EF9}" presName="parTx" presStyleLbl="revTx" presStyleIdx="2" presStyleCnt="4">
        <dgm:presLayoutVars>
          <dgm:chMax val="0"/>
          <dgm:chPref val="0"/>
        </dgm:presLayoutVars>
      </dgm:prSet>
      <dgm:spPr/>
    </dgm:pt>
    <dgm:pt modelId="{0D7BC081-DC93-4A71-BCFD-62364EEF89A4}" type="pres">
      <dgm:prSet presAssocID="{87FB4F44-2380-466E-A484-AF33DFA845DE}" presName="sibTrans" presStyleCnt="0"/>
      <dgm:spPr/>
    </dgm:pt>
    <dgm:pt modelId="{288C0C80-CC07-4FE1-B3D5-FA7BCE1CE2F7}" type="pres">
      <dgm:prSet presAssocID="{7E0ED868-D420-47C8-8A8E-4B7517A6FB5D}" presName="compNode" presStyleCnt="0"/>
      <dgm:spPr/>
    </dgm:pt>
    <dgm:pt modelId="{DED9F81E-3913-41C7-868C-2DF5D1C8FF8E}" type="pres">
      <dgm:prSet presAssocID="{7E0ED868-D420-47C8-8A8E-4B7517A6FB5D}" presName="bgRect" presStyleLbl="bgShp" presStyleIdx="3" presStyleCnt="4"/>
      <dgm:spPr/>
    </dgm:pt>
    <dgm:pt modelId="{9B6C9E50-7ECF-4FC3-BE8D-E46C7AB0BD41}" type="pres">
      <dgm:prSet presAssocID="{7E0ED868-D420-47C8-8A8E-4B7517A6FB5D}" presName="iconRect" presStyleLbl="node1" presStyleIdx="3"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terpillar"/>
        </a:ext>
      </dgm:extLst>
    </dgm:pt>
    <dgm:pt modelId="{9CB627D1-A859-488D-87C8-6CF83F0457B5}" type="pres">
      <dgm:prSet presAssocID="{7E0ED868-D420-47C8-8A8E-4B7517A6FB5D}" presName="spaceRect" presStyleCnt="0"/>
      <dgm:spPr/>
    </dgm:pt>
    <dgm:pt modelId="{307B3115-D736-46CB-AC6D-AAF762B993DD}" type="pres">
      <dgm:prSet presAssocID="{7E0ED868-D420-47C8-8A8E-4B7517A6FB5D}" presName="parTx" presStyleLbl="revTx" presStyleIdx="3" presStyleCnt="4">
        <dgm:presLayoutVars>
          <dgm:chMax val="0"/>
          <dgm:chPref val="0"/>
        </dgm:presLayoutVars>
      </dgm:prSet>
      <dgm:spPr/>
    </dgm:pt>
  </dgm:ptLst>
  <dgm:cxnLst>
    <dgm:cxn modelId="{329C0814-76F7-4335-B804-28CD041EE6DC}" type="presOf" srcId="{0C5EE6CA-B4FA-420C-9C02-1253D075BC18}" destId="{FFDB84DE-D2C5-44A7-BB83-32AA514357A3}" srcOrd="0" destOrd="0" presId="urn:microsoft.com/office/officeart/2018/2/layout/IconVerticalSolidList"/>
    <dgm:cxn modelId="{6B56F614-FB3D-45F3-B181-399EFFCD1882}" srcId="{0C5EE6CA-B4FA-420C-9C02-1253D075BC18}" destId="{D11816A7-4A34-4CA1-AA3D-BBD9E5D55728}" srcOrd="1" destOrd="0" parTransId="{AA1CC93F-2EF9-484F-892F-8595ED79A1DF}" sibTransId="{77EBA98F-A8E7-4322-9E79-490791C9BB12}"/>
    <dgm:cxn modelId="{E5FFBF40-BBD2-49E4-B745-D37640A2DD0B}" srcId="{0C5EE6CA-B4FA-420C-9C02-1253D075BC18}" destId="{5B0434C8-044A-4CDD-8A73-15BE29F39EF9}" srcOrd="2" destOrd="0" parTransId="{8F999735-AF2A-4CEA-9398-1034CAABFDF3}" sibTransId="{87FB4F44-2380-466E-A484-AF33DFA845DE}"/>
    <dgm:cxn modelId="{59108561-08FB-44AB-A79D-7DB38C87C0CC}" type="presOf" srcId="{D11816A7-4A34-4CA1-AA3D-BBD9E5D55728}" destId="{9D5471D5-502D-450E-9382-BF7703B15471}" srcOrd="0" destOrd="0" presId="urn:microsoft.com/office/officeart/2018/2/layout/IconVerticalSolidList"/>
    <dgm:cxn modelId="{6F81C776-F418-4D85-AC94-11D4D27E1C58}" srcId="{0C5EE6CA-B4FA-420C-9C02-1253D075BC18}" destId="{7E0ED868-D420-47C8-8A8E-4B7517A6FB5D}" srcOrd="3" destOrd="0" parTransId="{9E76B4CA-D24F-4756-9214-F94B27CF8C8C}" sibTransId="{C3EC1485-2709-450A-B005-7BB404FF63D7}"/>
    <dgm:cxn modelId="{EDB56292-883E-4AEA-9AD3-AF53235683C8}" srcId="{0C5EE6CA-B4FA-420C-9C02-1253D075BC18}" destId="{F1F1A49B-83FA-419A-BC7A-D5E5EF52E714}" srcOrd="0" destOrd="0" parTransId="{6CFF038E-02C1-402D-B49D-A38C49B0EFAC}" sibTransId="{1F7E64F8-1854-4781-9857-D04B11B5A626}"/>
    <dgm:cxn modelId="{D2269193-2740-4C9E-9B62-EE1D4A8C0A10}" type="presOf" srcId="{F1F1A49B-83FA-419A-BC7A-D5E5EF52E714}" destId="{6B32C12E-0455-4D20-8845-3D0ADC749724}" srcOrd="0" destOrd="0" presId="urn:microsoft.com/office/officeart/2018/2/layout/IconVerticalSolidList"/>
    <dgm:cxn modelId="{83ECBDCA-DC2E-49EE-AF6E-F321A6FC3476}" type="presOf" srcId="{5B0434C8-044A-4CDD-8A73-15BE29F39EF9}" destId="{80F54F79-D269-4071-8141-3DD6ABE60CA8}" srcOrd="0" destOrd="0" presId="urn:microsoft.com/office/officeart/2018/2/layout/IconVerticalSolidList"/>
    <dgm:cxn modelId="{135A77EB-B89E-4325-9963-3AF9DBBB0898}" type="presOf" srcId="{7E0ED868-D420-47C8-8A8E-4B7517A6FB5D}" destId="{307B3115-D736-46CB-AC6D-AAF762B993DD}" srcOrd="0" destOrd="0" presId="urn:microsoft.com/office/officeart/2018/2/layout/IconVerticalSolidList"/>
    <dgm:cxn modelId="{856896E6-F336-4954-B843-9F95E14225D9}" type="presParOf" srcId="{FFDB84DE-D2C5-44A7-BB83-32AA514357A3}" destId="{D37F6277-6EC2-4C2D-B68F-9FE327C143A7}" srcOrd="0" destOrd="0" presId="urn:microsoft.com/office/officeart/2018/2/layout/IconVerticalSolidList"/>
    <dgm:cxn modelId="{66E20E0D-250F-4B55-BAE4-7DBED350C87A}" type="presParOf" srcId="{D37F6277-6EC2-4C2D-B68F-9FE327C143A7}" destId="{81CC7CA4-5B3E-40F8-B5A4-4490EB70B6C4}" srcOrd="0" destOrd="0" presId="urn:microsoft.com/office/officeart/2018/2/layout/IconVerticalSolidList"/>
    <dgm:cxn modelId="{11596F24-94E5-45D1-9087-E0BDFAC6714C}" type="presParOf" srcId="{D37F6277-6EC2-4C2D-B68F-9FE327C143A7}" destId="{F0D88AA8-C670-42AE-8F18-E3EAEFB5D0D8}" srcOrd="1" destOrd="0" presId="urn:microsoft.com/office/officeart/2018/2/layout/IconVerticalSolidList"/>
    <dgm:cxn modelId="{104314A5-7AE3-488F-A942-F04E7FC50C91}" type="presParOf" srcId="{D37F6277-6EC2-4C2D-B68F-9FE327C143A7}" destId="{C4C7FE00-2459-49B9-9A40-37424638A7C2}" srcOrd="2" destOrd="0" presId="urn:microsoft.com/office/officeart/2018/2/layout/IconVerticalSolidList"/>
    <dgm:cxn modelId="{62B3C41E-AE0D-4AF0-B767-3B0E0F27C93E}" type="presParOf" srcId="{D37F6277-6EC2-4C2D-B68F-9FE327C143A7}" destId="{6B32C12E-0455-4D20-8845-3D0ADC749724}" srcOrd="3" destOrd="0" presId="urn:microsoft.com/office/officeart/2018/2/layout/IconVerticalSolidList"/>
    <dgm:cxn modelId="{B156684E-2277-4CC8-8C9E-E9471EAFD504}" type="presParOf" srcId="{FFDB84DE-D2C5-44A7-BB83-32AA514357A3}" destId="{D966ACDD-C81E-46F6-A231-E71FC89F9554}" srcOrd="1" destOrd="0" presId="urn:microsoft.com/office/officeart/2018/2/layout/IconVerticalSolidList"/>
    <dgm:cxn modelId="{A8C116E1-21A8-46AE-A6FB-29717A2CA933}" type="presParOf" srcId="{FFDB84DE-D2C5-44A7-BB83-32AA514357A3}" destId="{1DDB2D9B-CDCB-41D0-BA67-582562F2723F}" srcOrd="2" destOrd="0" presId="urn:microsoft.com/office/officeart/2018/2/layout/IconVerticalSolidList"/>
    <dgm:cxn modelId="{170897A3-892D-4A5C-81C8-A395EE4D83CE}" type="presParOf" srcId="{1DDB2D9B-CDCB-41D0-BA67-582562F2723F}" destId="{EE4CA620-EF7F-4778-A5F6-600C68525F6C}" srcOrd="0" destOrd="0" presId="urn:microsoft.com/office/officeart/2018/2/layout/IconVerticalSolidList"/>
    <dgm:cxn modelId="{62D4F6C0-E76B-49E7-BC39-A94B569CF665}" type="presParOf" srcId="{1DDB2D9B-CDCB-41D0-BA67-582562F2723F}" destId="{20FEB52F-48CB-4235-B5A8-C85177C2D4D7}" srcOrd="1" destOrd="0" presId="urn:microsoft.com/office/officeart/2018/2/layout/IconVerticalSolidList"/>
    <dgm:cxn modelId="{A5F60653-3EDF-458C-AA0B-B6F5C46C0C4B}" type="presParOf" srcId="{1DDB2D9B-CDCB-41D0-BA67-582562F2723F}" destId="{A0CC3784-05A3-4922-9B8C-FDC74625BE26}" srcOrd="2" destOrd="0" presId="urn:microsoft.com/office/officeart/2018/2/layout/IconVerticalSolidList"/>
    <dgm:cxn modelId="{98BF3232-A975-4B5B-841E-ED8F80A97019}" type="presParOf" srcId="{1DDB2D9B-CDCB-41D0-BA67-582562F2723F}" destId="{9D5471D5-502D-450E-9382-BF7703B15471}" srcOrd="3" destOrd="0" presId="urn:microsoft.com/office/officeart/2018/2/layout/IconVerticalSolidList"/>
    <dgm:cxn modelId="{FAAC6ED7-69D0-473A-8DB0-0AF59F7E9F71}" type="presParOf" srcId="{FFDB84DE-D2C5-44A7-BB83-32AA514357A3}" destId="{75F5EA9B-773E-409A-AF5A-9F4EA9032A76}" srcOrd="3" destOrd="0" presId="urn:microsoft.com/office/officeart/2018/2/layout/IconVerticalSolidList"/>
    <dgm:cxn modelId="{2B39EBDA-8885-42EF-BC6B-961A67702F40}" type="presParOf" srcId="{FFDB84DE-D2C5-44A7-BB83-32AA514357A3}" destId="{33B7F4CB-2F7C-4BB1-AFEC-DE89910034A0}" srcOrd="4" destOrd="0" presId="urn:microsoft.com/office/officeart/2018/2/layout/IconVerticalSolidList"/>
    <dgm:cxn modelId="{19D0FA10-A55F-4E7D-98B8-B7DD1A03408E}" type="presParOf" srcId="{33B7F4CB-2F7C-4BB1-AFEC-DE89910034A0}" destId="{C53BF364-F1F8-498D-99DD-7184E25237C6}" srcOrd="0" destOrd="0" presId="urn:microsoft.com/office/officeart/2018/2/layout/IconVerticalSolidList"/>
    <dgm:cxn modelId="{B154738A-857E-4787-A040-B57B409AAE41}" type="presParOf" srcId="{33B7F4CB-2F7C-4BB1-AFEC-DE89910034A0}" destId="{E98D8F90-5F00-42CA-A77B-8FC47F87A679}" srcOrd="1" destOrd="0" presId="urn:microsoft.com/office/officeart/2018/2/layout/IconVerticalSolidList"/>
    <dgm:cxn modelId="{40A0717F-BE3D-4BA3-9C6D-2E7F352E529E}" type="presParOf" srcId="{33B7F4CB-2F7C-4BB1-AFEC-DE89910034A0}" destId="{90F5939E-1031-495F-B32E-F1E5507CD97B}" srcOrd="2" destOrd="0" presId="urn:microsoft.com/office/officeart/2018/2/layout/IconVerticalSolidList"/>
    <dgm:cxn modelId="{26CF9DC8-13CD-4D63-8F22-A8287B95679F}" type="presParOf" srcId="{33B7F4CB-2F7C-4BB1-AFEC-DE89910034A0}" destId="{80F54F79-D269-4071-8141-3DD6ABE60CA8}" srcOrd="3" destOrd="0" presId="urn:microsoft.com/office/officeart/2018/2/layout/IconVerticalSolidList"/>
    <dgm:cxn modelId="{C1B0E397-90F4-4454-BDB3-827A7912D88A}" type="presParOf" srcId="{FFDB84DE-D2C5-44A7-BB83-32AA514357A3}" destId="{0D7BC081-DC93-4A71-BCFD-62364EEF89A4}" srcOrd="5" destOrd="0" presId="urn:microsoft.com/office/officeart/2018/2/layout/IconVerticalSolidList"/>
    <dgm:cxn modelId="{04B0CE25-6DBF-4353-904D-A3C2CE4EB5F6}" type="presParOf" srcId="{FFDB84DE-D2C5-44A7-BB83-32AA514357A3}" destId="{288C0C80-CC07-4FE1-B3D5-FA7BCE1CE2F7}" srcOrd="6" destOrd="0" presId="urn:microsoft.com/office/officeart/2018/2/layout/IconVerticalSolidList"/>
    <dgm:cxn modelId="{46A7A7BD-3449-4788-8784-C8A8C42DE015}" type="presParOf" srcId="{288C0C80-CC07-4FE1-B3D5-FA7BCE1CE2F7}" destId="{DED9F81E-3913-41C7-868C-2DF5D1C8FF8E}" srcOrd="0" destOrd="0" presId="urn:microsoft.com/office/officeart/2018/2/layout/IconVerticalSolidList"/>
    <dgm:cxn modelId="{569EB4EF-DDA7-45B3-9520-7878F88730C5}" type="presParOf" srcId="{288C0C80-CC07-4FE1-B3D5-FA7BCE1CE2F7}" destId="{9B6C9E50-7ECF-4FC3-BE8D-E46C7AB0BD41}" srcOrd="1" destOrd="0" presId="urn:microsoft.com/office/officeart/2018/2/layout/IconVerticalSolidList"/>
    <dgm:cxn modelId="{CC1AE086-4163-486F-9892-538845EB1706}" type="presParOf" srcId="{288C0C80-CC07-4FE1-B3D5-FA7BCE1CE2F7}" destId="{9CB627D1-A859-488D-87C8-6CF83F0457B5}" srcOrd="2" destOrd="0" presId="urn:microsoft.com/office/officeart/2018/2/layout/IconVerticalSolidList"/>
    <dgm:cxn modelId="{7F612538-56DE-4079-87A1-479ED0C13897}" type="presParOf" srcId="{288C0C80-CC07-4FE1-B3D5-FA7BCE1CE2F7}" destId="{307B3115-D736-46CB-AC6D-AAF762B993D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35D30A-31E7-4165-80EA-56D15185788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5F55900-EDBF-472D-A617-D59E7778FEEB}">
      <dgm:prSet/>
      <dgm:spPr/>
      <dgm:t>
        <a:bodyPr/>
        <a:lstStyle/>
        <a:p>
          <a:r>
            <a:rPr lang="en-CA"/>
            <a:t>Sanitation harvesting </a:t>
          </a:r>
          <a:endParaRPr lang="en-US"/>
        </a:p>
      </dgm:t>
    </dgm:pt>
    <dgm:pt modelId="{766F174B-D92C-4524-8583-B44FC9F5EF3F}" type="parTrans" cxnId="{9CD55344-B4D5-408E-B25C-C635ABC516DC}">
      <dgm:prSet/>
      <dgm:spPr/>
      <dgm:t>
        <a:bodyPr/>
        <a:lstStyle/>
        <a:p>
          <a:endParaRPr lang="en-US"/>
        </a:p>
      </dgm:t>
    </dgm:pt>
    <dgm:pt modelId="{D7299519-CC40-4A10-A5B0-A25C3C9E123D}" type="sibTrans" cxnId="{9CD55344-B4D5-408E-B25C-C635ABC516DC}">
      <dgm:prSet/>
      <dgm:spPr/>
      <dgm:t>
        <a:bodyPr/>
        <a:lstStyle/>
        <a:p>
          <a:endParaRPr lang="en-US"/>
        </a:p>
      </dgm:t>
    </dgm:pt>
    <dgm:pt modelId="{BA4F384A-0188-4848-960B-CD641D595C2A}">
      <dgm:prSet/>
      <dgm:spPr/>
      <dgm:t>
        <a:bodyPr/>
        <a:lstStyle/>
        <a:p>
          <a:r>
            <a:rPr lang="en-CA"/>
            <a:t>Felled trap trees</a:t>
          </a:r>
          <a:endParaRPr lang="en-US"/>
        </a:p>
      </dgm:t>
    </dgm:pt>
    <dgm:pt modelId="{B6753545-4092-4CD8-8A64-75D9044F3972}" type="parTrans" cxnId="{32FE6BF8-CDBC-46ED-9C87-26DC4B4EEB9C}">
      <dgm:prSet/>
      <dgm:spPr/>
      <dgm:t>
        <a:bodyPr/>
        <a:lstStyle/>
        <a:p>
          <a:endParaRPr lang="en-US"/>
        </a:p>
      </dgm:t>
    </dgm:pt>
    <dgm:pt modelId="{90547A7A-0B39-40D5-BEF1-11240CBC55E8}" type="sibTrans" cxnId="{32FE6BF8-CDBC-46ED-9C87-26DC4B4EEB9C}">
      <dgm:prSet/>
      <dgm:spPr/>
      <dgm:t>
        <a:bodyPr/>
        <a:lstStyle/>
        <a:p>
          <a:endParaRPr lang="en-US"/>
        </a:p>
      </dgm:t>
    </dgm:pt>
    <dgm:pt modelId="{3E59F4D3-664B-4343-93C5-0CC375345133}">
      <dgm:prSet/>
      <dgm:spPr/>
      <dgm:t>
        <a:bodyPr/>
        <a:lstStyle/>
        <a:p>
          <a:r>
            <a:rPr lang="en-CA"/>
            <a:t>Pheromone baiting standing trees</a:t>
          </a:r>
          <a:endParaRPr lang="en-US"/>
        </a:p>
      </dgm:t>
    </dgm:pt>
    <dgm:pt modelId="{6C13110E-B541-4615-B0E2-1C296AC00517}" type="parTrans" cxnId="{2C0B0573-4ABC-49F5-8E1B-0E4CA1AD0B1A}">
      <dgm:prSet/>
      <dgm:spPr/>
      <dgm:t>
        <a:bodyPr/>
        <a:lstStyle/>
        <a:p>
          <a:endParaRPr lang="en-US"/>
        </a:p>
      </dgm:t>
    </dgm:pt>
    <dgm:pt modelId="{690EDB55-CBFD-4A17-A50E-17D9033DF19C}" type="sibTrans" cxnId="{2C0B0573-4ABC-49F5-8E1B-0E4CA1AD0B1A}">
      <dgm:prSet/>
      <dgm:spPr/>
      <dgm:t>
        <a:bodyPr/>
        <a:lstStyle/>
        <a:p>
          <a:endParaRPr lang="en-US"/>
        </a:p>
      </dgm:t>
    </dgm:pt>
    <dgm:pt modelId="{866330FA-7CA1-4DCE-AF97-03F8A4F62401}">
      <dgm:prSet/>
      <dgm:spPr/>
      <dgm:t>
        <a:bodyPr/>
        <a:lstStyle/>
        <a:p>
          <a:r>
            <a:rPr lang="en-CA"/>
            <a:t>Falling and burning of infested trees</a:t>
          </a:r>
          <a:endParaRPr lang="en-US"/>
        </a:p>
      </dgm:t>
    </dgm:pt>
    <dgm:pt modelId="{86B720BC-AB65-4B94-A692-2DD7C2B68BE4}" type="parTrans" cxnId="{E8F46C3C-1B8C-4E9E-8C8B-DBC5FA7B452E}">
      <dgm:prSet/>
      <dgm:spPr/>
      <dgm:t>
        <a:bodyPr/>
        <a:lstStyle/>
        <a:p>
          <a:endParaRPr lang="en-US"/>
        </a:p>
      </dgm:t>
    </dgm:pt>
    <dgm:pt modelId="{BFDC5056-5204-4B92-BEA6-3FF83EC6B4B8}" type="sibTrans" cxnId="{E8F46C3C-1B8C-4E9E-8C8B-DBC5FA7B452E}">
      <dgm:prSet/>
      <dgm:spPr/>
      <dgm:t>
        <a:bodyPr/>
        <a:lstStyle/>
        <a:p>
          <a:endParaRPr lang="en-US"/>
        </a:p>
      </dgm:t>
    </dgm:pt>
    <dgm:pt modelId="{25FB3639-4D22-46C7-9D67-1EC22AFBB216}">
      <dgm:prSet/>
      <dgm:spPr/>
      <dgm:t>
        <a:bodyPr/>
        <a:lstStyle/>
        <a:p>
          <a:r>
            <a:rPr lang="en-CA"/>
            <a:t>Timely burning of susceptible slash piles</a:t>
          </a:r>
          <a:endParaRPr lang="en-US"/>
        </a:p>
      </dgm:t>
    </dgm:pt>
    <dgm:pt modelId="{515C7447-3DCD-4427-A9D2-9B989BBD0127}" type="parTrans" cxnId="{A0F605DB-2CD6-45DD-8FEB-10C9CA27E23B}">
      <dgm:prSet/>
      <dgm:spPr/>
      <dgm:t>
        <a:bodyPr/>
        <a:lstStyle/>
        <a:p>
          <a:endParaRPr lang="en-US"/>
        </a:p>
      </dgm:t>
    </dgm:pt>
    <dgm:pt modelId="{63DF0AA4-812D-42FD-A8CD-14E453692D2B}" type="sibTrans" cxnId="{A0F605DB-2CD6-45DD-8FEB-10C9CA27E23B}">
      <dgm:prSet/>
      <dgm:spPr/>
      <dgm:t>
        <a:bodyPr/>
        <a:lstStyle/>
        <a:p>
          <a:endParaRPr lang="en-US"/>
        </a:p>
      </dgm:t>
    </dgm:pt>
    <dgm:pt modelId="{D10AC174-306B-416D-BCC6-8C41760C06F3}">
      <dgm:prSet/>
      <dgm:spPr/>
      <dgm:t>
        <a:bodyPr/>
        <a:lstStyle/>
        <a:p>
          <a:r>
            <a:rPr lang="en-CA"/>
            <a:t>Anti-aggregation pheromones (MCH)</a:t>
          </a:r>
          <a:endParaRPr lang="en-US"/>
        </a:p>
      </dgm:t>
    </dgm:pt>
    <dgm:pt modelId="{EB8AF913-AB8C-446B-80DB-981E05B48837}" type="parTrans" cxnId="{2279CC6A-1462-4D37-BEE1-B9786E0A22B5}">
      <dgm:prSet/>
      <dgm:spPr/>
      <dgm:t>
        <a:bodyPr/>
        <a:lstStyle/>
        <a:p>
          <a:endParaRPr lang="en-US"/>
        </a:p>
      </dgm:t>
    </dgm:pt>
    <dgm:pt modelId="{661B63A7-3898-45CC-ACF0-AE9CF42C4BC3}" type="sibTrans" cxnId="{2279CC6A-1462-4D37-BEE1-B9786E0A22B5}">
      <dgm:prSet/>
      <dgm:spPr/>
      <dgm:t>
        <a:bodyPr/>
        <a:lstStyle/>
        <a:p>
          <a:endParaRPr lang="en-US"/>
        </a:p>
      </dgm:t>
    </dgm:pt>
    <dgm:pt modelId="{4494E405-98CC-41DD-93F1-FF8C53E62A81}">
      <dgm:prSet/>
      <dgm:spPr/>
      <dgm:t>
        <a:bodyPr/>
        <a:lstStyle/>
        <a:p>
          <a:r>
            <a:rPr lang="en-CA" dirty="0">
              <a:solidFill>
                <a:schemeClr val="tx1"/>
              </a:solidFill>
              <a:highlight>
                <a:srgbClr val="FFFF00"/>
              </a:highlight>
            </a:rPr>
            <a:t>Baited funnel traps</a:t>
          </a:r>
          <a:endParaRPr lang="en-US" dirty="0">
            <a:solidFill>
              <a:schemeClr val="tx1"/>
            </a:solidFill>
            <a:highlight>
              <a:srgbClr val="FFFF00"/>
            </a:highlight>
          </a:endParaRPr>
        </a:p>
      </dgm:t>
    </dgm:pt>
    <dgm:pt modelId="{0A4C55A4-23BB-4ABC-803A-CCBFA655CEED}" type="parTrans" cxnId="{C00142A4-59D1-4B61-B1C6-DF4C93A84439}">
      <dgm:prSet/>
      <dgm:spPr/>
      <dgm:t>
        <a:bodyPr/>
        <a:lstStyle/>
        <a:p>
          <a:endParaRPr lang="en-US"/>
        </a:p>
      </dgm:t>
    </dgm:pt>
    <dgm:pt modelId="{A74CE347-8D70-47E6-ADBF-855550A3F6A1}" type="sibTrans" cxnId="{C00142A4-59D1-4B61-B1C6-DF4C93A84439}">
      <dgm:prSet/>
      <dgm:spPr/>
      <dgm:t>
        <a:bodyPr/>
        <a:lstStyle/>
        <a:p>
          <a:endParaRPr lang="en-US"/>
        </a:p>
      </dgm:t>
    </dgm:pt>
    <dgm:pt modelId="{2EBDD389-07A2-4E53-8AB0-CFD69B6684B8}" type="pres">
      <dgm:prSet presAssocID="{D735D30A-31E7-4165-80EA-56D151857882}" presName="linear" presStyleCnt="0">
        <dgm:presLayoutVars>
          <dgm:animLvl val="lvl"/>
          <dgm:resizeHandles val="exact"/>
        </dgm:presLayoutVars>
      </dgm:prSet>
      <dgm:spPr/>
    </dgm:pt>
    <dgm:pt modelId="{59CF17E5-76BB-4AAF-87F5-172D5A6FB53E}" type="pres">
      <dgm:prSet presAssocID="{95F55900-EDBF-472D-A617-D59E7778FEEB}" presName="parentText" presStyleLbl="node1" presStyleIdx="0" presStyleCnt="7">
        <dgm:presLayoutVars>
          <dgm:chMax val="0"/>
          <dgm:bulletEnabled val="1"/>
        </dgm:presLayoutVars>
      </dgm:prSet>
      <dgm:spPr/>
    </dgm:pt>
    <dgm:pt modelId="{7FA3A0A1-DD51-4943-9728-E7BACB792E0B}" type="pres">
      <dgm:prSet presAssocID="{D7299519-CC40-4A10-A5B0-A25C3C9E123D}" presName="spacer" presStyleCnt="0"/>
      <dgm:spPr/>
    </dgm:pt>
    <dgm:pt modelId="{7E4DE810-09CA-40FA-AE83-A63761CEBB56}" type="pres">
      <dgm:prSet presAssocID="{BA4F384A-0188-4848-960B-CD641D595C2A}" presName="parentText" presStyleLbl="node1" presStyleIdx="1" presStyleCnt="7">
        <dgm:presLayoutVars>
          <dgm:chMax val="0"/>
          <dgm:bulletEnabled val="1"/>
        </dgm:presLayoutVars>
      </dgm:prSet>
      <dgm:spPr/>
    </dgm:pt>
    <dgm:pt modelId="{7CD0A68B-5F76-4B25-A660-D311ADD4565A}" type="pres">
      <dgm:prSet presAssocID="{90547A7A-0B39-40D5-BEF1-11240CBC55E8}" presName="spacer" presStyleCnt="0"/>
      <dgm:spPr/>
    </dgm:pt>
    <dgm:pt modelId="{52519221-D184-4549-9B61-DBAD77AD3D5E}" type="pres">
      <dgm:prSet presAssocID="{3E59F4D3-664B-4343-93C5-0CC375345133}" presName="parentText" presStyleLbl="node1" presStyleIdx="2" presStyleCnt="7">
        <dgm:presLayoutVars>
          <dgm:chMax val="0"/>
          <dgm:bulletEnabled val="1"/>
        </dgm:presLayoutVars>
      </dgm:prSet>
      <dgm:spPr/>
    </dgm:pt>
    <dgm:pt modelId="{51EA94C5-D7EC-443F-B2C7-3AAE580A8D39}" type="pres">
      <dgm:prSet presAssocID="{690EDB55-CBFD-4A17-A50E-17D9033DF19C}" presName="spacer" presStyleCnt="0"/>
      <dgm:spPr/>
    </dgm:pt>
    <dgm:pt modelId="{74514946-81A1-4F3D-B8CE-8BE053724FA5}" type="pres">
      <dgm:prSet presAssocID="{866330FA-7CA1-4DCE-AF97-03F8A4F62401}" presName="parentText" presStyleLbl="node1" presStyleIdx="3" presStyleCnt="7">
        <dgm:presLayoutVars>
          <dgm:chMax val="0"/>
          <dgm:bulletEnabled val="1"/>
        </dgm:presLayoutVars>
      </dgm:prSet>
      <dgm:spPr/>
    </dgm:pt>
    <dgm:pt modelId="{94CBF0B1-FA2B-41C6-B18E-9D64A3E49DD2}" type="pres">
      <dgm:prSet presAssocID="{BFDC5056-5204-4B92-BEA6-3FF83EC6B4B8}" presName="spacer" presStyleCnt="0"/>
      <dgm:spPr/>
    </dgm:pt>
    <dgm:pt modelId="{09F5B227-3466-496C-B277-9E496A144003}" type="pres">
      <dgm:prSet presAssocID="{25FB3639-4D22-46C7-9D67-1EC22AFBB216}" presName="parentText" presStyleLbl="node1" presStyleIdx="4" presStyleCnt="7">
        <dgm:presLayoutVars>
          <dgm:chMax val="0"/>
          <dgm:bulletEnabled val="1"/>
        </dgm:presLayoutVars>
      </dgm:prSet>
      <dgm:spPr/>
    </dgm:pt>
    <dgm:pt modelId="{46D31668-8914-4FB5-9D04-D293895F25A9}" type="pres">
      <dgm:prSet presAssocID="{63DF0AA4-812D-42FD-A8CD-14E453692D2B}" presName="spacer" presStyleCnt="0"/>
      <dgm:spPr/>
    </dgm:pt>
    <dgm:pt modelId="{16241BAD-70C8-4D06-9650-62AFC5F8B57F}" type="pres">
      <dgm:prSet presAssocID="{D10AC174-306B-416D-BCC6-8C41760C06F3}" presName="parentText" presStyleLbl="node1" presStyleIdx="5" presStyleCnt="7">
        <dgm:presLayoutVars>
          <dgm:chMax val="0"/>
          <dgm:bulletEnabled val="1"/>
        </dgm:presLayoutVars>
      </dgm:prSet>
      <dgm:spPr/>
    </dgm:pt>
    <dgm:pt modelId="{4EDAEF11-67B1-4207-BFB0-D8018F8D909B}" type="pres">
      <dgm:prSet presAssocID="{661B63A7-3898-45CC-ACF0-AE9CF42C4BC3}" presName="spacer" presStyleCnt="0"/>
      <dgm:spPr/>
    </dgm:pt>
    <dgm:pt modelId="{ABEA1F33-8451-44A4-995D-D3CF250E80A3}" type="pres">
      <dgm:prSet presAssocID="{4494E405-98CC-41DD-93F1-FF8C53E62A81}" presName="parentText" presStyleLbl="node1" presStyleIdx="6" presStyleCnt="7">
        <dgm:presLayoutVars>
          <dgm:chMax val="0"/>
          <dgm:bulletEnabled val="1"/>
        </dgm:presLayoutVars>
      </dgm:prSet>
      <dgm:spPr/>
    </dgm:pt>
  </dgm:ptLst>
  <dgm:cxnLst>
    <dgm:cxn modelId="{53EBE205-1987-40CD-9528-70851D4476CC}" type="presOf" srcId="{4494E405-98CC-41DD-93F1-FF8C53E62A81}" destId="{ABEA1F33-8451-44A4-995D-D3CF250E80A3}" srcOrd="0" destOrd="0" presId="urn:microsoft.com/office/officeart/2005/8/layout/vList2"/>
    <dgm:cxn modelId="{5F75F426-4FAF-4614-B905-3E9C3785CBF3}" type="presOf" srcId="{BA4F384A-0188-4848-960B-CD641D595C2A}" destId="{7E4DE810-09CA-40FA-AE83-A63761CEBB56}" srcOrd="0" destOrd="0" presId="urn:microsoft.com/office/officeart/2005/8/layout/vList2"/>
    <dgm:cxn modelId="{3616A72C-6C6B-4FEF-9564-E59D88369A44}" type="presOf" srcId="{866330FA-7CA1-4DCE-AF97-03F8A4F62401}" destId="{74514946-81A1-4F3D-B8CE-8BE053724FA5}" srcOrd="0" destOrd="0" presId="urn:microsoft.com/office/officeart/2005/8/layout/vList2"/>
    <dgm:cxn modelId="{E8F46C3C-1B8C-4E9E-8C8B-DBC5FA7B452E}" srcId="{D735D30A-31E7-4165-80EA-56D151857882}" destId="{866330FA-7CA1-4DCE-AF97-03F8A4F62401}" srcOrd="3" destOrd="0" parTransId="{86B720BC-AB65-4B94-A692-2DD7C2B68BE4}" sibTransId="{BFDC5056-5204-4B92-BEA6-3FF83EC6B4B8}"/>
    <dgm:cxn modelId="{1D615A60-BF17-45C4-86E3-6D70A74D187E}" type="presOf" srcId="{95F55900-EDBF-472D-A617-D59E7778FEEB}" destId="{59CF17E5-76BB-4AAF-87F5-172D5A6FB53E}" srcOrd="0" destOrd="0" presId="urn:microsoft.com/office/officeart/2005/8/layout/vList2"/>
    <dgm:cxn modelId="{E4326A62-E3A9-4609-ABB8-80D505DEB1E3}" type="presOf" srcId="{D10AC174-306B-416D-BCC6-8C41760C06F3}" destId="{16241BAD-70C8-4D06-9650-62AFC5F8B57F}" srcOrd="0" destOrd="0" presId="urn:microsoft.com/office/officeart/2005/8/layout/vList2"/>
    <dgm:cxn modelId="{9CD55344-B4D5-408E-B25C-C635ABC516DC}" srcId="{D735D30A-31E7-4165-80EA-56D151857882}" destId="{95F55900-EDBF-472D-A617-D59E7778FEEB}" srcOrd="0" destOrd="0" parTransId="{766F174B-D92C-4524-8583-B44FC9F5EF3F}" sibTransId="{D7299519-CC40-4A10-A5B0-A25C3C9E123D}"/>
    <dgm:cxn modelId="{2279CC6A-1462-4D37-BEE1-B9786E0A22B5}" srcId="{D735D30A-31E7-4165-80EA-56D151857882}" destId="{D10AC174-306B-416D-BCC6-8C41760C06F3}" srcOrd="5" destOrd="0" parTransId="{EB8AF913-AB8C-446B-80DB-981E05B48837}" sibTransId="{661B63A7-3898-45CC-ACF0-AE9CF42C4BC3}"/>
    <dgm:cxn modelId="{2C0B0573-4ABC-49F5-8E1B-0E4CA1AD0B1A}" srcId="{D735D30A-31E7-4165-80EA-56D151857882}" destId="{3E59F4D3-664B-4343-93C5-0CC375345133}" srcOrd="2" destOrd="0" parTransId="{6C13110E-B541-4615-B0E2-1C296AC00517}" sibTransId="{690EDB55-CBFD-4A17-A50E-17D9033DF19C}"/>
    <dgm:cxn modelId="{6A964B73-7407-4995-8D00-8E94A9B5D1DF}" type="presOf" srcId="{D735D30A-31E7-4165-80EA-56D151857882}" destId="{2EBDD389-07A2-4E53-8AB0-CFD69B6684B8}" srcOrd="0" destOrd="0" presId="urn:microsoft.com/office/officeart/2005/8/layout/vList2"/>
    <dgm:cxn modelId="{E5957EA3-7FE2-4878-BA10-48AF60E2B8CB}" type="presOf" srcId="{25FB3639-4D22-46C7-9D67-1EC22AFBB216}" destId="{09F5B227-3466-496C-B277-9E496A144003}" srcOrd="0" destOrd="0" presId="urn:microsoft.com/office/officeart/2005/8/layout/vList2"/>
    <dgm:cxn modelId="{C00142A4-59D1-4B61-B1C6-DF4C93A84439}" srcId="{D735D30A-31E7-4165-80EA-56D151857882}" destId="{4494E405-98CC-41DD-93F1-FF8C53E62A81}" srcOrd="6" destOrd="0" parTransId="{0A4C55A4-23BB-4ABC-803A-CCBFA655CEED}" sibTransId="{A74CE347-8D70-47E6-ADBF-855550A3F6A1}"/>
    <dgm:cxn modelId="{838F54C9-55D6-47BB-8CD9-3883BE68D42C}" type="presOf" srcId="{3E59F4D3-664B-4343-93C5-0CC375345133}" destId="{52519221-D184-4549-9B61-DBAD77AD3D5E}" srcOrd="0" destOrd="0" presId="urn:microsoft.com/office/officeart/2005/8/layout/vList2"/>
    <dgm:cxn modelId="{A0F605DB-2CD6-45DD-8FEB-10C9CA27E23B}" srcId="{D735D30A-31E7-4165-80EA-56D151857882}" destId="{25FB3639-4D22-46C7-9D67-1EC22AFBB216}" srcOrd="4" destOrd="0" parTransId="{515C7447-3DCD-4427-A9D2-9B989BBD0127}" sibTransId="{63DF0AA4-812D-42FD-A8CD-14E453692D2B}"/>
    <dgm:cxn modelId="{32FE6BF8-CDBC-46ED-9C87-26DC4B4EEB9C}" srcId="{D735D30A-31E7-4165-80EA-56D151857882}" destId="{BA4F384A-0188-4848-960B-CD641D595C2A}" srcOrd="1" destOrd="0" parTransId="{B6753545-4092-4CD8-8A64-75D9044F3972}" sibTransId="{90547A7A-0B39-40D5-BEF1-11240CBC55E8}"/>
    <dgm:cxn modelId="{790909C5-4AD5-4F3F-AE4E-69DEC1A8D96C}" type="presParOf" srcId="{2EBDD389-07A2-4E53-8AB0-CFD69B6684B8}" destId="{59CF17E5-76BB-4AAF-87F5-172D5A6FB53E}" srcOrd="0" destOrd="0" presId="urn:microsoft.com/office/officeart/2005/8/layout/vList2"/>
    <dgm:cxn modelId="{9EE0453A-7619-4C4A-9041-AC29E6DE47B1}" type="presParOf" srcId="{2EBDD389-07A2-4E53-8AB0-CFD69B6684B8}" destId="{7FA3A0A1-DD51-4943-9728-E7BACB792E0B}" srcOrd="1" destOrd="0" presId="urn:microsoft.com/office/officeart/2005/8/layout/vList2"/>
    <dgm:cxn modelId="{725372F8-034C-4EBD-8C2E-EC6F0E3372DC}" type="presParOf" srcId="{2EBDD389-07A2-4E53-8AB0-CFD69B6684B8}" destId="{7E4DE810-09CA-40FA-AE83-A63761CEBB56}" srcOrd="2" destOrd="0" presId="urn:microsoft.com/office/officeart/2005/8/layout/vList2"/>
    <dgm:cxn modelId="{92FF1781-C6CA-45F4-A80F-4A85724FA5C6}" type="presParOf" srcId="{2EBDD389-07A2-4E53-8AB0-CFD69B6684B8}" destId="{7CD0A68B-5F76-4B25-A660-D311ADD4565A}" srcOrd="3" destOrd="0" presId="urn:microsoft.com/office/officeart/2005/8/layout/vList2"/>
    <dgm:cxn modelId="{0A156E22-A1D1-4983-B736-73FA32384E71}" type="presParOf" srcId="{2EBDD389-07A2-4E53-8AB0-CFD69B6684B8}" destId="{52519221-D184-4549-9B61-DBAD77AD3D5E}" srcOrd="4" destOrd="0" presId="urn:microsoft.com/office/officeart/2005/8/layout/vList2"/>
    <dgm:cxn modelId="{7ED6086B-F296-4AF3-853F-312078A99D82}" type="presParOf" srcId="{2EBDD389-07A2-4E53-8AB0-CFD69B6684B8}" destId="{51EA94C5-D7EC-443F-B2C7-3AAE580A8D39}" srcOrd="5" destOrd="0" presId="urn:microsoft.com/office/officeart/2005/8/layout/vList2"/>
    <dgm:cxn modelId="{A718CFAC-6BE9-407F-AA99-62C19E07E5E9}" type="presParOf" srcId="{2EBDD389-07A2-4E53-8AB0-CFD69B6684B8}" destId="{74514946-81A1-4F3D-B8CE-8BE053724FA5}" srcOrd="6" destOrd="0" presId="urn:microsoft.com/office/officeart/2005/8/layout/vList2"/>
    <dgm:cxn modelId="{6012985B-BBC3-4224-BD76-5EC8078D02DA}" type="presParOf" srcId="{2EBDD389-07A2-4E53-8AB0-CFD69B6684B8}" destId="{94CBF0B1-FA2B-41C6-B18E-9D64A3E49DD2}" srcOrd="7" destOrd="0" presId="urn:microsoft.com/office/officeart/2005/8/layout/vList2"/>
    <dgm:cxn modelId="{453662D5-0118-4C13-A9E5-C1BF49FC6049}" type="presParOf" srcId="{2EBDD389-07A2-4E53-8AB0-CFD69B6684B8}" destId="{09F5B227-3466-496C-B277-9E496A144003}" srcOrd="8" destOrd="0" presId="urn:microsoft.com/office/officeart/2005/8/layout/vList2"/>
    <dgm:cxn modelId="{FA212241-7761-4360-9E52-9874D9DBC550}" type="presParOf" srcId="{2EBDD389-07A2-4E53-8AB0-CFD69B6684B8}" destId="{46D31668-8914-4FB5-9D04-D293895F25A9}" srcOrd="9" destOrd="0" presId="urn:microsoft.com/office/officeart/2005/8/layout/vList2"/>
    <dgm:cxn modelId="{FF0F1079-E5E9-46F6-B106-EC662AA329AA}" type="presParOf" srcId="{2EBDD389-07A2-4E53-8AB0-CFD69B6684B8}" destId="{16241BAD-70C8-4D06-9650-62AFC5F8B57F}" srcOrd="10" destOrd="0" presId="urn:microsoft.com/office/officeart/2005/8/layout/vList2"/>
    <dgm:cxn modelId="{AF3BD093-6ED6-439C-B596-5CEB7529FB33}" type="presParOf" srcId="{2EBDD389-07A2-4E53-8AB0-CFD69B6684B8}" destId="{4EDAEF11-67B1-4207-BFB0-D8018F8D909B}" srcOrd="11" destOrd="0" presId="urn:microsoft.com/office/officeart/2005/8/layout/vList2"/>
    <dgm:cxn modelId="{24E8A958-F849-4261-B404-1A7D1D16F585}" type="presParOf" srcId="{2EBDD389-07A2-4E53-8AB0-CFD69B6684B8}" destId="{ABEA1F33-8451-44A4-995D-D3CF250E80A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E7EDEC-C3DA-4099-9AA2-2CCFF3AD027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73FF1725-82EC-4B37-A4B0-235F8D45E14E}">
      <dgm:prSet custT="1"/>
      <dgm:spPr/>
      <dgm:t>
        <a:bodyPr/>
        <a:lstStyle/>
        <a:p>
          <a:r>
            <a:rPr lang="en-CA" sz="1800" dirty="0"/>
            <a:t>Choose 30 sites in Boundary </a:t>
          </a:r>
        </a:p>
        <a:p>
          <a:r>
            <a:rPr lang="en-CA" sz="1800" dirty="0"/>
            <a:t>	10 for each treatment; </a:t>
          </a:r>
          <a:r>
            <a:rPr lang="en-CA" sz="1800" dirty="0" err="1"/>
            <a:t>Syngery</a:t>
          </a:r>
          <a:r>
            <a:rPr lang="en-CA" sz="1800" dirty="0"/>
            <a:t> lite, WestGreen and </a:t>
          </a:r>
          <a:r>
            <a:rPr lang="en-CA" sz="1800" dirty="0" err="1"/>
            <a:t>unbaited</a:t>
          </a:r>
          <a:endParaRPr lang="en-US" sz="1800" dirty="0"/>
        </a:p>
      </dgm:t>
    </dgm:pt>
    <dgm:pt modelId="{71083245-AEC5-4163-9BE6-DCDB13B6EE09}" type="parTrans" cxnId="{4969D5E5-CCB9-417B-948B-D2732D48F068}">
      <dgm:prSet/>
      <dgm:spPr/>
      <dgm:t>
        <a:bodyPr/>
        <a:lstStyle/>
        <a:p>
          <a:endParaRPr lang="en-US" sz="1800"/>
        </a:p>
      </dgm:t>
    </dgm:pt>
    <dgm:pt modelId="{0A0AD9C6-088C-40F4-A518-B88C370282EB}" type="sibTrans" cxnId="{4969D5E5-CCB9-417B-948B-D2732D48F068}">
      <dgm:prSet/>
      <dgm:spPr/>
      <dgm:t>
        <a:bodyPr/>
        <a:lstStyle/>
        <a:p>
          <a:endParaRPr lang="en-US" sz="1800"/>
        </a:p>
      </dgm:t>
    </dgm:pt>
    <dgm:pt modelId="{A19CCE45-6DDD-4DCE-9CD2-FE68B72E451B}">
      <dgm:prSet custT="1"/>
      <dgm:spPr/>
      <dgm:t>
        <a:bodyPr/>
        <a:lstStyle/>
        <a:p>
          <a:r>
            <a:rPr lang="en-CA" sz="1800" dirty="0"/>
            <a:t>3 trap clusters, placed 5-10m apart, within 50 meter opening</a:t>
          </a:r>
        </a:p>
        <a:p>
          <a:r>
            <a:rPr lang="en-CA" sz="1800" dirty="0"/>
            <a:t>	choose moderate-high hazard stands (large, old </a:t>
          </a:r>
          <a:r>
            <a:rPr lang="en-CA" sz="1800" dirty="0" err="1"/>
            <a:t>Fd</a:t>
          </a:r>
          <a:r>
            <a:rPr lang="en-CA" sz="1800" dirty="0"/>
            <a:t> stands)</a:t>
          </a:r>
          <a:endParaRPr lang="en-US" sz="1800" dirty="0"/>
        </a:p>
      </dgm:t>
    </dgm:pt>
    <dgm:pt modelId="{F557C8A7-87F5-430C-990A-F9BE58F51C82}" type="parTrans" cxnId="{FB17A747-DB90-4B50-B4FE-9D058F29D76B}">
      <dgm:prSet/>
      <dgm:spPr/>
      <dgm:t>
        <a:bodyPr/>
        <a:lstStyle/>
        <a:p>
          <a:endParaRPr lang="en-US" sz="1800"/>
        </a:p>
      </dgm:t>
    </dgm:pt>
    <dgm:pt modelId="{858F7FD3-D772-4093-93DF-76BF456AFD88}" type="sibTrans" cxnId="{FB17A747-DB90-4B50-B4FE-9D058F29D76B}">
      <dgm:prSet/>
      <dgm:spPr/>
      <dgm:t>
        <a:bodyPr/>
        <a:lstStyle/>
        <a:p>
          <a:endParaRPr lang="en-US" sz="1800"/>
        </a:p>
      </dgm:t>
    </dgm:pt>
    <dgm:pt modelId="{B11B952F-BE97-4AE4-B5A2-8F248C9C672D}">
      <dgm:prSet custT="1"/>
      <dgm:spPr/>
      <dgm:t>
        <a:bodyPr/>
        <a:lstStyle/>
        <a:p>
          <a:r>
            <a:rPr lang="en-CA" sz="1800"/>
            <a:t>Use 12mm clerid mesh to keep out predators</a:t>
          </a:r>
          <a:endParaRPr lang="en-US" sz="1800"/>
        </a:p>
      </dgm:t>
    </dgm:pt>
    <dgm:pt modelId="{32E430B8-FF08-48E0-95A7-B388C584872D}" type="parTrans" cxnId="{B779CB08-560E-4A5E-A366-B1CCF8C09567}">
      <dgm:prSet/>
      <dgm:spPr/>
      <dgm:t>
        <a:bodyPr/>
        <a:lstStyle/>
        <a:p>
          <a:endParaRPr lang="en-US" sz="1800"/>
        </a:p>
      </dgm:t>
    </dgm:pt>
    <dgm:pt modelId="{3D489A36-FDC9-4B88-BC20-C8FC63EDA269}" type="sibTrans" cxnId="{B779CB08-560E-4A5E-A366-B1CCF8C09567}">
      <dgm:prSet/>
      <dgm:spPr/>
      <dgm:t>
        <a:bodyPr/>
        <a:lstStyle/>
        <a:p>
          <a:endParaRPr lang="en-US" sz="1800"/>
        </a:p>
      </dgm:t>
    </dgm:pt>
    <dgm:pt modelId="{CD60F677-83B0-4CF1-8070-BEF0A428705D}">
      <dgm:prSet custT="1"/>
      <dgm:spPr/>
      <dgm:t>
        <a:bodyPr/>
        <a:lstStyle/>
        <a:p>
          <a:r>
            <a:rPr lang="en-CA" sz="1800"/>
            <a:t>Set-up mid-March/ early April</a:t>
          </a:r>
          <a:endParaRPr lang="en-US" sz="1800"/>
        </a:p>
      </dgm:t>
    </dgm:pt>
    <dgm:pt modelId="{AA0F325F-E4E9-4109-9B32-9E79CAE37947}" type="parTrans" cxnId="{DCC74E46-683A-49FF-94F8-56A5BA681FCB}">
      <dgm:prSet/>
      <dgm:spPr/>
      <dgm:t>
        <a:bodyPr/>
        <a:lstStyle/>
        <a:p>
          <a:endParaRPr lang="en-US" sz="1800"/>
        </a:p>
      </dgm:t>
    </dgm:pt>
    <dgm:pt modelId="{13A6FBBC-C42D-48A0-BF15-639EF0F72CDF}" type="sibTrans" cxnId="{DCC74E46-683A-49FF-94F8-56A5BA681FCB}">
      <dgm:prSet/>
      <dgm:spPr/>
      <dgm:t>
        <a:bodyPr/>
        <a:lstStyle/>
        <a:p>
          <a:endParaRPr lang="en-US" sz="1800"/>
        </a:p>
      </dgm:t>
    </dgm:pt>
    <dgm:pt modelId="{39274CA5-C1D6-4BE9-8ED2-F2898391536B}">
      <dgm:prSet custT="1"/>
      <dgm:spPr/>
      <dgm:t>
        <a:bodyPr/>
        <a:lstStyle/>
        <a:p>
          <a:r>
            <a:rPr lang="en-CA" sz="1800" dirty="0"/>
            <a:t>Monitor collect trap catches, label in </a:t>
          </a:r>
          <a:r>
            <a:rPr lang="en-CA" sz="1800" dirty="0" err="1"/>
            <a:t>ziplock</a:t>
          </a:r>
          <a:r>
            <a:rPr lang="en-CA" sz="1800" dirty="0"/>
            <a:t> bags and freeze</a:t>
          </a:r>
        </a:p>
        <a:p>
          <a:r>
            <a:rPr lang="en-CA" sz="1800" dirty="0"/>
            <a:t>	bi-weekly April-May, weekly June-July, bi-weekly Aug </a:t>
          </a:r>
          <a:endParaRPr lang="en-US" sz="1800" dirty="0"/>
        </a:p>
      </dgm:t>
    </dgm:pt>
    <dgm:pt modelId="{FDE74A92-28FC-4083-A488-2835131C8B23}" type="parTrans" cxnId="{C75B4358-9386-4183-A15D-6DA7A41346C8}">
      <dgm:prSet/>
      <dgm:spPr/>
      <dgm:t>
        <a:bodyPr/>
        <a:lstStyle/>
        <a:p>
          <a:endParaRPr lang="en-US" sz="1800"/>
        </a:p>
      </dgm:t>
    </dgm:pt>
    <dgm:pt modelId="{B5778D20-2824-473D-AB81-2F78B8C6DAC2}" type="sibTrans" cxnId="{C75B4358-9386-4183-A15D-6DA7A41346C8}">
      <dgm:prSet/>
      <dgm:spPr/>
      <dgm:t>
        <a:bodyPr/>
        <a:lstStyle/>
        <a:p>
          <a:endParaRPr lang="en-US" sz="1800"/>
        </a:p>
      </dgm:t>
    </dgm:pt>
    <dgm:pt modelId="{C564047B-50F0-4D70-83F5-3F101ABE0A4D}">
      <dgm:prSet custT="1"/>
      <dgm:spPr/>
      <dgm:t>
        <a:bodyPr/>
        <a:lstStyle/>
        <a:p>
          <a:r>
            <a:rPr lang="en-CA" sz="1800"/>
            <a:t>Rebait in June</a:t>
          </a:r>
          <a:endParaRPr lang="en-US" sz="1800"/>
        </a:p>
      </dgm:t>
    </dgm:pt>
    <dgm:pt modelId="{62845301-ED95-4EFA-A16C-A4BF54CAECDC}" type="parTrans" cxnId="{24720C3F-3CA8-4F7D-B5BD-B457C0E9ED58}">
      <dgm:prSet/>
      <dgm:spPr/>
      <dgm:t>
        <a:bodyPr/>
        <a:lstStyle/>
        <a:p>
          <a:endParaRPr lang="en-US" sz="1800"/>
        </a:p>
      </dgm:t>
    </dgm:pt>
    <dgm:pt modelId="{20E5EC69-4A87-4D0C-8C04-1A7214113FC5}" type="sibTrans" cxnId="{24720C3F-3CA8-4F7D-B5BD-B457C0E9ED58}">
      <dgm:prSet/>
      <dgm:spPr/>
      <dgm:t>
        <a:bodyPr/>
        <a:lstStyle/>
        <a:p>
          <a:endParaRPr lang="en-US" sz="1800"/>
        </a:p>
      </dgm:t>
    </dgm:pt>
    <dgm:pt modelId="{43B326FD-55AE-47F3-B3CC-A5900B53EA07}">
      <dgm:prSet custT="1"/>
      <dgm:spPr/>
      <dgm:t>
        <a:bodyPr/>
        <a:lstStyle/>
        <a:p>
          <a:r>
            <a:rPr lang="en-CA" sz="1800" dirty="0"/>
            <a:t>Deal with any spill over attack</a:t>
          </a:r>
          <a:endParaRPr lang="en-US" sz="1800" dirty="0"/>
        </a:p>
      </dgm:t>
    </dgm:pt>
    <dgm:pt modelId="{30DB0F97-B40E-481B-89C0-F2CA13BCA77F}" type="parTrans" cxnId="{60649CF7-0904-4C17-8542-B2626AF2C751}">
      <dgm:prSet/>
      <dgm:spPr/>
      <dgm:t>
        <a:bodyPr/>
        <a:lstStyle/>
        <a:p>
          <a:endParaRPr lang="en-US" sz="1800"/>
        </a:p>
      </dgm:t>
    </dgm:pt>
    <dgm:pt modelId="{4FFF22EA-B325-4A93-BC82-82DA5274543A}" type="sibTrans" cxnId="{60649CF7-0904-4C17-8542-B2626AF2C751}">
      <dgm:prSet/>
      <dgm:spPr/>
      <dgm:t>
        <a:bodyPr/>
        <a:lstStyle/>
        <a:p>
          <a:endParaRPr lang="en-US" sz="1800"/>
        </a:p>
      </dgm:t>
    </dgm:pt>
    <dgm:pt modelId="{2306D5FB-5F8F-455B-8AF9-45879A49A972}" type="pres">
      <dgm:prSet presAssocID="{2DE7EDEC-C3DA-4099-9AA2-2CCFF3AD0272}" presName="vert0" presStyleCnt="0">
        <dgm:presLayoutVars>
          <dgm:dir/>
          <dgm:animOne val="branch"/>
          <dgm:animLvl val="lvl"/>
        </dgm:presLayoutVars>
      </dgm:prSet>
      <dgm:spPr/>
    </dgm:pt>
    <dgm:pt modelId="{B14231BA-0D24-479E-9FF7-33D26CD21AA4}" type="pres">
      <dgm:prSet presAssocID="{73FF1725-82EC-4B37-A4B0-235F8D45E14E}" presName="thickLine" presStyleLbl="alignNode1" presStyleIdx="0" presStyleCnt="7"/>
      <dgm:spPr/>
    </dgm:pt>
    <dgm:pt modelId="{5841EE1E-5DE6-4829-8012-7DD329F562CA}" type="pres">
      <dgm:prSet presAssocID="{73FF1725-82EC-4B37-A4B0-235F8D45E14E}" presName="horz1" presStyleCnt="0"/>
      <dgm:spPr/>
    </dgm:pt>
    <dgm:pt modelId="{3F12AD76-834B-4B48-94AE-E35D8937E3F7}" type="pres">
      <dgm:prSet presAssocID="{73FF1725-82EC-4B37-A4B0-235F8D45E14E}" presName="tx1" presStyleLbl="revTx" presStyleIdx="0" presStyleCnt="7"/>
      <dgm:spPr/>
    </dgm:pt>
    <dgm:pt modelId="{AB501120-34FB-4B1D-9481-656544F745D3}" type="pres">
      <dgm:prSet presAssocID="{73FF1725-82EC-4B37-A4B0-235F8D45E14E}" presName="vert1" presStyleCnt="0"/>
      <dgm:spPr/>
    </dgm:pt>
    <dgm:pt modelId="{91E98D89-9271-4F02-8812-8FC45B92F288}" type="pres">
      <dgm:prSet presAssocID="{A19CCE45-6DDD-4DCE-9CD2-FE68B72E451B}" presName="thickLine" presStyleLbl="alignNode1" presStyleIdx="1" presStyleCnt="7"/>
      <dgm:spPr/>
    </dgm:pt>
    <dgm:pt modelId="{BF7FF0D1-0C45-4701-A4BF-C3F9E6CCE40C}" type="pres">
      <dgm:prSet presAssocID="{A19CCE45-6DDD-4DCE-9CD2-FE68B72E451B}" presName="horz1" presStyleCnt="0"/>
      <dgm:spPr/>
    </dgm:pt>
    <dgm:pt modelId="{BDBDE268-4D60-497E-B774-DA41D61816B4}" type="pres">
      <dgm:prSet presAssocID="{A19CCE45-6DDD-4DCE-9CD2-FE68B72E451B}" presName="tx1" presStyleLbl="revTx" presStyleIdx="1" presStyleCnt="7"/>
      <dgm:spPr/>
    </dgm:pt>
    <dgm:pt modelId="{A58B2139-336C-481F-843E-D6640D83382A}" type="pres">
      <dgm:prSet presAssocID="{A19CCE45-6DDD-4DCE-9CD2-FE68B72E451B}" presName="vert1" presStyleCnt="0"/>
      <dgm:spPr/>
    </dgm:pt>
    <dgm:pt modelId="{03E570F5-8853-46AF-8021-30DE5E76ACD1}" type="pres">
      <dgm:prSet presAssocID="{B11B952F-BE97-4AE4-B5A2-8F248C9C672D}" presName="thickLine" presStyleLbl="alignNode1" presStyleIdx="2" presStyleCnt="7"/>
      <dgm:spPr/>
    </dgm:pt>
    <dgm:pt modelId="{91E650EC-F8FB-45EC-A5C7-9A8792B42E18}" type="pres">
      <dgm:prSet presAssocID="{B11B952F-BE97-4AE4-B5A2-8F248C9C672D}" presName="horz1" presStyleCnt="0"/>
      <dgm:spPr/>
    </dgm:pt>
    <dgm:pt modelId="{9B2B94E5-AF6A-4320-9858-64285EA57424}" type="pres">
      <dgm:prSet presAssocID="{B11B952F-BE97-4AE4-B5A2-8F248C9C672D}" presName="tx1" presStyleLbl="revTx" presStyleIdx="2" presStyleCnt="7"/>
      <dgm:spPr/>
    </dgm:pt>
    <dgm:pt modelId="{EF5360D1-08D6-4E6F-A650-802418F51BAC}" type="pres">
      <dgm:prSet presAssocID="{B11B952F-BE97-4AE4-B5A2-8F248C9C672D}" presName="vert1" presStyleCnt="0"/>
      <dgm:spPr/>
    </dgm:pt>
    <dgm:pt modelId="{2E72DDE4-DE8E-4E59-8505-71C0A2C921AE}" type="pres">
      <dgm:prSet presAssocID="{CD60F677-83B0-4CF1-8070-BEF0A428705D}" presName="thickLine" presStyleLbl="alignNode1" presStyleIdx="3" presStyleCnt="7"/>
      <dgm:spPr/>
    </dgm:pt>
    <dgm:pt modelId="{562CC2DC-F4A5-49D6-A3E3-AC543949C0E2}" type="pres">
      <dgm:prSet presAssocID="{CD60F677-83B0-4CF1-8070-BEF0A428705D}" presName="horz1" presStyleCnt="0"/>
      <dgm:spPr/>
    </dgm:pt>
    <dgm:pt modelId="{FB148A72-11F1-4432-B229-F58B5F6A15D6}" type="pres">
      <dgm:prSet presAssocID="{CD60F677-83B0-4CF1-8070-BEF0A428705D}" presName="tx1" presStyleLbl="revTx" presStyleIdx="3" presStyleCnt="7"/>
      <dgm:spPr/>
    </dgm:pt>
    <dgm:pt modelId="{19A69110-B9CD-44BE-B3BA-396D8031C371}" type="pres">
      <dgm:prSet presAssocID="{CD60F677-83B0-4CF1-8070-BEF0A428705D}" presName="vert1" presStyleCnt="0"/>
      <dgm:spPr/>
    </dgm:pt>
    <dgm:pt modelId="{81464030-B7D9-44A2-9E7E-EDCF257F8FF3}" type="pres">
      <dgm:prSet presAssocID="{39274CA5-C1D6-4BE9-8ED2-F2898391536B}" presName="thickLine" presStyleLbl="alignNode1" presStyleIdx="4" presStyleCnt="7"/>
      <dgm:spPr/>
    </dgm:pt>
    <dgm:pt modelId="{BAF28AB7-85EA-4D1A-B24E-76EB9DA1F571}" type="pres">
      <dgm:prSet presAssocID="{39274CA5-C1D6-4BE9-8ED2-F2898391536B}" presName="horz1" presStyleCnt="0"/>
      <dgm:spPr/>
    </dgm:pt>
    <dgm:pt modelId="{C9C706E7-E596-4187-BCD3-831D76DCB676}" type="pres">
      <dgm:prSet presAssocID="{39274CA5-C1D6-4BE9-8ED2-F2898391536B}" presName="tx1" presStyleLbl="revTx" presStyleIdx="4" presStyleCnt="7"/>
      <dgm:spPr/>
    </dgm:pt>
    <dgm:pt modelId="{529CBA13-27AB-4703-A548-9005B3E02D4B}" type="pres">
      <dgm:prSet presAssocID="{39274CA5-C1D6-4BE9-8ED2-F2898391536B}" presName="vert1" presStyleCnt="0"/>
      <dgm:spPr/>
    </dgm:pt>
    <dgm:pt modelId="{845801EF-7021-4403-B982-2A4EA0616BFF}" type="pres">
      <dgm:prSet presAssocID="{C564047B-50F0-4D70-83F5-3F101ABE0A4D}" presName="thickLine" presStyleLbl="alignNode1" presStyleIdx="5" presStyleCnt="7"/>
      <dgm:spPr/>
    </dgm:pt>
    <dgm:pt modelId="{FC26923C-C12F-4821-9288-4DD41B03136E}" type="pres">
      <dgm:prSet presAssocID="{C564047B-50F0-4D70-83F5-3F101ABE0A4D}" presName="horz1" presStyleCnt="0"/>
      <dgm:spPr/>
    </dgm:pt>
    <dgm:pt modelId="{E6EBEACB-3051-4305-A53C-7F33BB735287}" type="pres">
      <dgm:prSet presAssocID="{C564047B-50F0-4D70-83F5-3F101ABE0A4D}" presName="tx1" presStyleLbl="revTx" presStyleIdx="5" presStyleCnt="7"/>
      <dgm:spPr/>
    </dgm:pt>
    <dgm:pt modelId="{EFB3686E-1C97-4C8E-BE01-FC50AFB3626A}" type="pres">
      <dgm:prSet presAssocID="{C564047B-50F0-4D70-83F5-3F101ABE0A4D}" presName="vert1" presStyleCnt="0"/>
      <dgm:spPr/>
    </dgm:pt>
    <dgm:pt modelId="{9088AB86-17B1-464F-B775-6A25418C3D01}" type="pres">
      <dgm:prSet presAssocID="{43B326FD-55AE-47F3-B3CC-A5900B53EA07}" presName="thickLine" presStyleLbl="alignNode1" presStyleIdx="6" presStyleCnt="7"/>
      <dgm:spPr/>
    </dgm:pt>
    <dgm:pt modelId="{E815E3CA-4CA5-4F07-9321-A03A4A3D70B7}" type="pres">
      <dgm:prSet presAssocID="{43B326FD-55AE-47F3-B3CC-A5900B53EA07}" presName="horz1" presStyleCnt="0"/>
      <dgm:spPr/>
    </dgm:pt>
    <dgm:pt modelId="{BBD4CE65-D81C-4204-976A-754F505E6065}" type="pres">
      <dgm:prSet presAssocID="{43B326FD-55AE-47F3-B3CC-A5900B53EA07}" presName="tx1" presStyleLbl="revTx" presStyleIdx="6" presStyleCnt="7"/>
      <dgm:spPr/>
    </dgm:pt>
    <dgm:pt modelId="{B0C249FE-1991-4276-9848-74C94514E1EF}" type="pres">
      <dgm:prSet presAssocID="{43B326FD-55AE-47F3-B3CC-A5900B53EA07}" presName="vert1" presStyleCnt="0"/>
      <dgm:spPr/>
    </dgm:pt>
  </dgm:ptLst>
  <dgm:cxnLst>
    <dgm:cxn modelId="{B779CB08-560E-4A5E-A366-B1CCF8C09567}" srcId="{2DE7EDEC-C3DA-4099-9AA2-2CCFF3AD0272}" destId="{B11B952F-BE97-4AE4-B5A2-8F248C9C672D}" srcOrd="2" destOrd="0" parTransId="{32E430B8-FF08-48E0-95A7-B388C584872D}" sibTransId="{3D489A36-FDC9-4B88-BC20-C8FC63EDA269}"/>
    <dgm:cxn modelId="{24720C3F-3CA8-4F7D-B5BD-B457C0E9ED58}" srcId="{2DE7EDEC-C3DA-4099-9AA2-2CCFF3AD0272}" destId="{C564047B-50F0-4D70-83F5-3F101ABE0A4D}" srcOrd="5" destOrd="0" parTransId="{62845301-ED95-4EFA-A16C-A4BF54CAECDC}" sibTransId="{20E5EC69-4A87-4D0C-8C04-1A7214113FC5}"/>
    <dgm:cxn modelId="{1C380565-601D-48F0-83F1-BF61779ED1A9}" type="presOf" srcId="{B11B952F-BE97-4AE4-B5A2-8F248C9C672D}" destId="{9B2B94E5-AF6A-4320-9858-64285EA57424}" srcOrd="0" destOrd="0" presId="urn:microsoft.com/office/officeart/2008/layout/LinedList"/>
    <dgm:cxn modelId="{DCC74E46-683A-49FF-94F8-56A5BA681FCB}" srcId="{2DE7EDEC-C3DA-4099-9AA2-2CCFF3AD0272}" destId="{CD60F677-83B0-4CF1-8070-BEF0A428705D}" srcOrd="3" destOrd="0" parTransId="{AA0F325F-E4E9-4109-9B32-9E79CAE37947}" sibTransId="{13A6FBBC-C42D-48A0-BF15-639EF0F72CDF}"/>
    <dgm:cxn modelId="{FB17A747-DB90-4B50-B4FE-9D058F29D76B}" srcId="{2DE7EDEC-C3DA-4099-9AA2-2CCFF3AD0272}" destId="{A19CCE45-6DDD-4DCE-9CD2-FE68B72E451B}" srcOrd="1" destOrd="0" parTransId="{F557C8A7-87F5-430C-990A-F9BE58F51C82}" sibTransId="{858F7FD3-D772-4093-93DF-76BF456AFD88}"/>
    <dgm:cxn modelId="{DCFE804A-BDDC-4535-88E2-DFD0A12455B6}" type="presOf" srcId="{43B326FD-55AE-47F3-B3CC-A5900B53EA07}" destId="{BBD4CE65-D81C-4204-976A-754F505E6065}" srcOrd="0" destOrd="0" presId="urn:microsoft.com/office/officeart/2008/layout/LinedList"/>
    <dgm:cxn modelId="{F84E164C-AEB2-462E-AA2E-75B671A67A28}" type="presOf" srcId="{73FF1725-82EC-4B37-A4B0-235F8D45E14E}" destId="{3F12AD76-834B-4B48-94AE-E35D8937E3F7}" srcOrd="0" destOrd="0" presId="urn:microsoft.com/office/officeart/2008/layout/LinedList"/>
    <dgm:cxn modelId="{C75B4358-9386-4183-A15D-6DA7A41346C8}" srcId="{2DE7EDEC-C3DA-4099-9AA2-2CCFF3AD0272}" destId="{39274CA5-C1D6-4BE9-8ED2-F2898391536B}" srcOrd="4" destOrd="0" parTransId="{FDE74A92-28FC-4083-A488-2835131C8B23}" sibTransId="{B5778D20-2824-473D-AB81-2F78B8C6DAC2}"/>
    <dgm:cxn modelId="{BABD788E-20C7-48B1-B0AF-E9EE084B9FA0}" type="presOf" srcId="{CD60F677-83B0-4CF1-8070-BEF0A428705D}" destId="{FB148A72-11F1-4432-B229-F58B5F6A15D6}" srcOrd="0" destOrd="0" presId="urn:microsoft.com/office/officeart/2008/layout/LinedList"/>
    <dgm:cxn modelId="{39B30197-C887-4BC5-B7B2-BEEAEDD1DB8B}" type="presOf" srcId="{2DE7EDEC-C3DA-4099-9AA2-2CCFF3AD0272}" destId="{2306D5FB-5F8F-455B-8AF9-45879A49A972}" srcOrd="0" destOrd="0" presId="urn:microsoft.com/office/officeart/2008/layout/LinedList"/>
    <dgm:cxn modelId="{F3C382CF-219B-4A1F-9770-0FEA56DDE3B8}" type="presOf" srcId="{A19CCE45-6DDD-4DCE-9CD2-FE68B72E451B}" destId="{BDBDE268-4D60-497E-B774-DA41D61816B4}" srcOrd="0" destOrd="0" presId="urn:microsoft.com/office/officeart/2008/layout/LinedList"/>
    <dgm:cxn modelId="{0112B9D4-62FB-4864-85BC-113D92B1FB9F}" type="presOf" srcId="{39274CA5-C1D6-4BE9-8ED2-F2898391536B}" destId="{C9C706E7-E596-4187-BCD3-831D76DCB676}" srcOrd="0" destOrd="0" presId="urn:microsoft.com/office/officeart/2008/layout/LinedList"/>
    <dgm:cxn modelId="{AD3241DB-3A85-40F6-AF88-92BEB2B0BB65}" type="presOf" srcId="{C564047B-50F0-4D70-83F5-3F101ABE0A4D}" destId="{E6EBEACB-3051-4305-A53C-7F33BB735287}" srcOrd="0" destOrd="0" presId="urn:microsoft.com/office/officeart/2008/layout/LinedList"/>
    <dgm:cxn modelId="{4969D5E5-CCB9-417B-948B-D2732D48F068}" srcId="{2DE7EDEC-C3DA-4099-9AA2-2CCFF3AD0272}" destId="{73FF1725-82EC-4B37-A4B0-235F8D45E14E}" srcOrd="0" destOrd="0" parTransId="{71083245-AEC5-4163-9BE6-DCDB13B6EE09}" sibTransId="{0A0AD9C6-088C-40F4-A518-B88C370282EB}"/>
    <dgm:cxn modelId="{60649CF7-0904-4C17-8542-B2626AF2C751}" srcId="{2DE7EDEC-C3DA-4099-9AA2-2CCFF3AD0272}" destId="{43B326FD-55AE-47F3-B3CC-A5900B53EA07}" srcOrd="6" destOrd="0" parTransId="{30DB0F97-B40E-481B-89C0-F2CA13BCA77F}" sibTransId="{4FFF22EA-B325-4A93-BC82-82DA5274543A}"/>
    <dgm:cxn modelId="{98CF9B33-6CC2-474F-85AA-DC43412D58D8}" type="presParOf" srcId="{2306D5FB-5F8F-455B-8AF9-45879A49A972}" destId="{B14231BA-0D24-479E-9FF7-33D26CD21AA4}" srcOrd="0" destOrd="0" presId="urn:microsoft.com/office/officeart/2008/layout/LinedList"/>
    <dgm:cxn modelId="{A2710338-1417-4887-AF7F-DF248D15A1E3}" type="presParOf" srcId="{2306D5FB-5F8F-455B-8AF9-45879A49A972}" destId="{5841EE1E-5DE6-4829-8012-7DD329F562CA}" srcOrd="1" destOrd="0" presId="urn:microsoft.com/office/officeart/2008/layout/LinedList"/>
    <dgm:cxn modelId="{20DDC9DB-5F6A-48BB-92B8-22C99BE397FC}" type="presParOf" srcId="{5841EE1E-5DE6-4829-8012-7DD329F562CA}" destId="{3F12AD76-834B-4B48-94AE-E35D8937E3F7}" srcOrd="0" destOrd="0" presId="urn:microsoft.com/office/officeart/2008/layout/LinedList"/>
    <dgm:cxn modelId="{FD75D1BB-449A-428C-AC58-C54B79420217}" type="presParOf" srcId="{5841EE1E-5DE6-4829-8012-7DD329F562CA}" destId="{AB501120-34FB-4B1D-9481-656544F745D3}" srcOrd="1" destOrd="0" presId="urn:microsoft.com/office/officeart/2008/layout/LinedList"/>
    <dgm:cxn modelId="{31996F94-FF80-479C-B61E-948A11E727C9}" type="presParOf" srcId="{2306D5FB-5F8F-455B-8AF9-45879A49A972}" destId="{91E98D89-9271-4F02-8812-8FC45B92F288}" srcOrd="2" destOrd="0" presId="urn:microsoft.com/office/officeart/2008/layout/LinedList"/>
    <dgm:cxn modelId="{8E9F1150-8110-43BE-A22E-0B1627B85D8B}" type="presParOf" srcId="{2306D5FB-5F8F-455B-8AF9-45879A49A972}" destId="{BF7FF0D1-0C45-4701-A4BF-C3F9E6CCE40C}" srcOrd="3" destOrd="0" presId="urn:microsoft.com/office/officeart/2008/layout/LinedList"/>
    <dgm:cxn modelId="{7EF5CB71-1F34-4300-B09E-C67218861339}" type="presParOf" srcId="{BF7FF0D1-0C45-4701-A4BF-C3F9E6CCE40C}" destId="{BDBDE268-4D60-497E-B774-DA41D61816B4}" srcOrd="0" destOrd="0" presId="urn:microsoft.com/office/officeart/2008/layout/LinedList"/>
    <dgm:cxn modelId="{E5060004-BCA7-40DF-BC5D-780C3188A7AB}" type="presParOf" srcId="{BF7FF0D1-0C45-4701-A4BF-C3F9E6CCE40C}" destId="{A58B2139-336C-481F-843E-D6640D83382A}" srcOrd="1" destOrd="0" presId="urn:microsoft.com/office/officeart/2008/layout/LinedList"/>
    <dgm:cxn modelId="{8C720B4E-FEF7-40B6-8324-5C2E7A4ADEFC}" type="presParOf" srcId="{2306D5FB-5F8F-455B-8AF9-45879A49A972}" destId="{03E570F5-8853-46AF-8021-30DE5E76ACD1}" srcOrd="4" destOrd="0" presId="urn:microsoft.com/office/officeart/2008/layout/LinedList"/>
    <dgm:cxn modelId="{1597118F-B61E-4D85-A378-06246027ABB3}" type="presParOf" srcId="{2306D5FB-5F8F-455B-8AF9-45879A49A972}" destId="{91E650EC-F8FB-45EC-A5C7-9A8792B42E18}" srcOrd="5" destOrd="0" presId="urn:microsoft.com/office/officeart/2008/layout/LinedList"/>
    <dgm:cxn modelId="{9A631C32-0C2D-4EDF-A099-5B6EE0C40656}" type="presParOf" srcId="{91E650EC-F8FB-45EC-A5C7-9A8792B42E18}" destId="{9B2B94E5-AF6A-4320-9858-64285EA57424}" srcOrd="0" destOrd="0" presId="urn:microsoft.com/office/officeart/2008/layout/LinedList"/>
    <dgm:cxn modelId="{1711645F-090D-4B0C-9D80-A0144031531D}" type="presParOf" srcId="{91E650EC-F8FB-45EC-A5C7-9A8792B42E18}" destId="{EF5360D1-08D6-4E6F-A650-802418F51BAC}" srcOrd="1" destOrd="0" presId="urn:microsoft.com/office/officeart/2008/layout/LinedList"/>
    <dgm:cxn modelId="{7C34CFDF-E862-4B6B-A315-14AA211BC5ED}" type="presParOf" srcId="{2306D5FB-5F8F-455B-8AF9-45879A49A972}" destId="{2E72DDE4-DE8E-4E59-8505-71C0A2C921AE}" srcOrd="6" destOrd="0" presId="urn:microsoft.com/office/officeart/2008/layout/LinedList"/>
    <dgm:cxn modelId="{65B3F667-7081-48E6-AB0C-F1815B8EACDF}" type="presParOf" srcId="{2306D5FB-5F8F-455B-8AF9-45879A49A972}" destId="{562CC2DC-F4A5-49D6-A3E3-AC543949C0E2}" srcOrd="7" destOrd="0" presId="urn:microsoft.com/office/officeart/2008/layout/LinedList"/>
    <dgm:cxn modelId="{EE5D269B-C348-4B44-8850-F6EDE7A5AB3E}" type="presParOf" srcId="{562CC2DC-F4A5-49D6-A3E3-AC543949C0E2}" destId="{FB148A72-11F1-4432-B229-F58B5F6A15D6}" srcOrd="0" destOrd="0" presId="urn:microsoft.com/office/officeart/2008/layout/LinedList"/>
    <dgm:cxn modelId="{F8F97173-31FF-42BB-92F8-05A0BDAA2F9E}" type="presParOf" srcId="{562CC2DC-F4A5-49D6-A3E3-AC543949C0E2}" destId="{19A69110-B9CD-44BE-B3BA-396D8031C371}" srcOrd="1" destOrd="0" presId="urn:microsoft.com/office/officeart/2008/layout/LinedList"/>
    <dgm:cxn modelId="{FB05B6EA-5FB1-4174-944E-35AC1A91F16B}" type="presParOf" srcId="{2306D5FB-5F8F-455B-8AF9-45879A49A972}" destId="{81464030-B7D9-44A2-9E7E-EDCF257F8FF3}" srcOrd="8" destOrd="0" presId="urn:microsoft.com/office/officeart/2008/layout/LinedList"/>
    <dgm:cxn modelId="{52BA5DDE-3BEF-4B6A-97EB-3F8195B1F758}" type="presParOf" srcId="{2306D5FB-5F8F-455B-8AF9-45879A49A972}" destId="{BAF28AB7-85EA-4D1A-B24E-76EB9DA1F571}" srcOrd="9" destOrd="0" presId="urn:microsoft.com/office/officeart/2008/layout/LinedList"/>
    <dgm:cxn modelId="{761FA3C0-8D66-471D-B471-B17625F17823}" type="presParOf" srcId="{BAF28AB7-85EA-4D1A-B24E-76EB9DA1F571}" destId="{C9C706E7-E596-4187-BCD3-831D76DCB676}" srcOrd="0" destOrd="0" presId="urn:microsoft.com/office/officeart/2008/layout/LinedList"/>
    <dgm:cxn modelId="{9CAB3E3F-9138-48CD-9CCA-987BA53D1A13}" type="presParOf" srcId="{BAF28AB7-85EA-4D1A-B24E-76EB9DA1F571}" destId="{529CBA13-27AB-4703-A548-9005B3E02D4B}" srcOrd="1" destOrd="0" presId="urn:microsoft.com/office/officeart/2008/layout/LinedList"/>
    <dgm:cxn modelId="{12747D24-0796-41FB-827F-2A30D10E5D5C}" type="presParOf" srcId="{2306D5FB-5F8F-455B-8AF9-45879A49A972}" destId="{845801EF-7021-4403-B982-2A4EA0616BFF}" srcOrd="10" destOrd="0" presId="urn:microsoft.com/office/officeart/2008/layout/LinedList"/>
    <dgm:cxn modelId="{53A16634-E8A5-492D-BAC8-B6D1C2F24ACF}" type="presParOf" srcId="{2306D5FB-5F8F-455B-8AF9-45879A49A972}" destId="{FC26923C-C12F-4821-9288-4DD41B03136E}" srcOrd="11" destOrd="0" presId="urn:microsoft.com/office/officeart/2008/layout/LinedList"/>
    <dgm:cxn modelId="{6DA2FF45-9E0E-4463-80B1-A6DDFFF4C73C}" type="presParOf" srcId="{FC26923C-C12F-4821-9288-4DD41B03136E}" destId="{E6EBEACB-3051-4305-A53C-7F33BB735287}" srcOrd="0" destOrd="0" presId="urn:microsoft.com/office/officeart/2008/layout/LinedList"/>
    <dgm:cxn modelId="{458B0D9A-71BA-4F40-BCC4-0B58D88FB967}" type="presParOf" srcId="{FC26923C-C12F-4821-9288-4DD41B03136E}" destId="{EFB3686E-1C97-4C8E-BE01-FC50AFB3626A}" srcOrd="1" destOrd="0" presId="urn:microsoft.com/office/officeart/2008/layout/LinedList"/>
    <dgm:cxn modelId="{15A3DDAD-04D8-4AE3-929A-F2504B5D43D1}" type="presParOf" srcId="{2306D5FB-5F8F-455B-8AF9-45879A49A972}" destId="{9088AB86-17B1-464F-B775-6A25418C3D01}" srcOrd="12" destOrd="0" presId="urn:microsoft.com/office/officeart/2008/layout/LinedList"/>
    <dgm:cxn modelId="{F5431EB0-1355-48DA-AFD6-EF486DAAF17B}" type="presParOf" srcId="{2306D5FB-5F8F-455B-8AF9-45879A49A972}" destId="{E815E3CA-4CA5-4F07-9321-A03A4A3D70B7}" srcOrd="13" destOrd="0" presId="urn:microsoft.com/office/officeart/2008/layout/LinedList"/>
    <dgm:cxn modelId="{A6BEA712-9457-49DD-A6BE-B0D5584B6144}" type="presParOf" srcId="{E815E3CA-4CA5-4F07-9321-A03A4A3D70B7}" destId="{BBD4CE65-D81C-4204-976A-754F505E6065}" srcOrd="0" destOrd="0" presId="urn:microsoft.com/office/officeart/2008/layout/LinedList"/>
    <dgm:cxn modelId="{4DD09EAA-3F99-49E3-A808-4CC2029DA372}" type="presParOf" srcId="{E815E3CA-4CA5-4F07-9321-A03A4A3D70B7}" destId="{B0C249FE-1991-4276-9848-74C94514E1E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9787DD-ECCE-4C99-9F31-5427F808303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C616801-BD0C-4A12-8C91-D9C00727F726}">
      <dgm:prSet/>
      <dgm:spPr/>
      <dgm:t>
        <a:bodyPr/>
        <a:lstStyle/>
        <a:p>
          <a:r>
            <a:rPr lang="en-CA" b="1" u="sng" dirty="0"/>
            <a:t>Where</a:t>
          </a:r>
          <a:r>
            <a:rPr lang="en-CA" dirty="0"/>
            <a:t>: 	Castlegar and District Community Complex</a:t>
          </a:r>
        </a:p>
        <a:p>
          <a:r>
            <a:rPr lang="en-CA" dirty="0"/>
            <a:t>	Kootenay Room, 2102 – 6</a:t>
          </a:r>
          <a:r>
            <a:rPr lang="en-CA" baseline="30000" dirty="0"/>
            <a:t>th</a:t>
          </a:r>
          <a:r>
            <a:rPr lang="en-CA" dirty="0"/>
            <a:t> Ave.</a:t>
          </a:r>
          <a:endParaRPr lang="en-US" dirty="0"/>
        </a:p>
      </dgm:t>
    </dgm:pt>
    <dgm:pt modelId="{FE2AABB5-4C9F-4B03-9A34-0ADE35054B33}" type="parTrans" cxnId="{D0280C33-7829-4F09-B201-7DB0B49A4E83}">
      <dgm:prSet/>
      <dgm:spPr/>
      <dgm:t>
        <a:bodyPr/>
        <a:lstStyle/>
        <a:p>
          <a:endParaRPr lang="en-US"/>
        </a:p>
      </dgm:t>
    </dgm:pt>
    <dgm:pt modelId="{9A6EDFDC-145F-4C25-B0EA-C1C6ED4D41CD}" type="sibTrans" cxnId="{D0280C33-7829-4F09-B201-7DB0B49A4E83}">
      <dgm:prSet/>
      <dgm:spPr/>
      <dgm:t>
        <a:bodyPr/>
        <a:lstStyle/>
        <a:p>
          <a:endParaRPr lang="en-US"/>
        </a:p>
      </dgm:t>
    </dgm:pt>
    <dgm:pt modelId="{D4B9F6A4-4015-4ACF-9CE2-2FD969B65EA0}">
      <dgm:prSet/>
      <dgm:spPr/>
      <dgm:t>
        <a:bodyPr/>
        <a:lstStyle/>
        <a:p>
          <a:r>
            <a:rPr lang="en-CA" b="1" u="sng" dirty="0"/>
            <a:t>When</a:t>
          </a:r>
          <a:r>
            <a:rPr lang="en-CA" dirty="0"/>
            <a:t>: 	Thursday, January 23, 2020</a:t>
          </a:r>
        </a:p>
        <a:p>
          <a:r>
            <a:rPr lang="en-CA" dirty="0"/>
            <a:t>	4:30 to 8:00pm</a:t>
          </a:r>
          <a:endParaRPr lang="en-US" dirty="0"/>
        </a:p>
      </dgm:t>
    </dgm:pt>
    <dgm:pt modelId="{3D2202FD-5151-42C2-9192-11ED655B231C}" type="parTrans" cxnId="{F1E48FA5-3A42-40BF-9956-031B8F5EAA98}">
      <dgm:prSet/>
      <dgm:spPr/>
      <dgm:t>
        <a:bodyPr/>
        <a:lstStyle/>
        <a:p>
          <a:endParaRPr lang="en-US"/>
        </a:p>
      </dgm:t>
    </dgm:pt>
    <dgm:pt modelId="{F5634EB1-0166-4B21-9617-CC5439D30CF6}" type="sibTrans" cxnId="{F1E48FA5-3A42-40BF-9956-031B8F5EAA98}">
      <dgm:prSet/>
      <dgm:spPr/>
      <dgm:t>
        <a:bodyPr/>
        <a:lstStyle/>
        <a:p>
          <a:endParaRPr lang="en-US"/>
        </a:p>
      </dgm:t>
    </dgm:pt>
    <dgm:pt modelId="{9360283A-8AB2-4398-B2FE-D1E6EED75069}">
      <dgm:prSet/>
      <dgm:spPr/>
      <dgm:t>
        <a:bodyPr/>
        <a:lstStyle/>
        <a:p>
          <a:r>
            <a:rPr lang="en-CA" b="1" u="sng" dirty="0"/>
            <a:t>Who</a:t>
          </a:r>
          <a:r>
            <a:rPr lang="en-CA" dirty="0"/>
            <a:t>: 	Ministry Staff, along with members of BC Gypsy Moth Technical Advisory Committee, Ministry of Environment and Climate Change Strategy, Ministry of Agriculture, Canadian Food Inspection Agency, Canadian Forest Service and other experts.</a:t>
          </a:r>
          <a:endParaRPr lang="en-US" dirty="0"/>
        </a:p>
      </dgm:t>
    </dgm:pt>
    <dgm:pt modelId="{390D5146-3E69-4DAF-94FC-8F8DD1BC0A36}" type="parTrans" cxnId="{0044A9E7-6B70-4B5C-A83D-B62A417C1FF9}">
      <dgm:prSet/>
      <dgm:spPr/>
      <dgm:t>
        <a:bodyPr/>
        <a:lstStyle/>
        <a:p>
          <a:endParaRPr lang="en-US"/>
        </a:p>
      </dgm:t>
    </dgm:pt>
    <dgm:pt modelId="{7A88166A-2703-4E2B-9FDD-BF8D7A352AEB}" type="sibTrans" cxnId="{0044A9E7-6B70-4B5C-A83D-B62A417C1FF9}">
      <dgm:prSet/>
      <dgm:spPr/>
      <dgm:t>
        <a:bodyPr/>
        <a:lstStyle/>
        <a:p>
          <a:endParaRPr lang="en-US"/>
        </a:p>
      </dgm:t>
    </dgm:pt>
    <dgm:pt modelId="{4848462D-24FE-4045-AA54-2FACCC0F6077}" type="pres">
      <dgm:prSet presAssocID="{569787DD-ECCE-4C99-9F31-5427F8083036}" presName="root" presStyleCnt="0">
        <dgm:presLayoutVars>
          <dgm:dir/>
          <dgm:resizeHandles val="exact"/>
        </dgm:presLayoutVars>
      </dgm:prSet>
      <dgm:spPr/>
    </dgm:pt>
    <dgm:pt modelId="{E0D66B47-7519-47FD-9898-82E214EEE83E}" type="pres">
      <dgm:prSet presAssocID="{5C616801-BD0C-4A12-8C91-D9C00727F726}" presName="compNode" presStyleCnt="0"/>
      <dgm:spPr/>
    </dgm:pt>
    <dgm:pt modelId="{7E3EC652-5499-4413-9F25-0756E3B13702}" type="pres">
      <dgm:prSet presAssocID="{5C616801-BD0C-4A12-8C91-D9C00727F726}" presName="bgRect" presStyleLbl="bgShp" presStyleIdx="0" presStyleCnt="3"/>
      <dgm:spPr/>
    </dgm:pt>
    <dgm:pt modelId="{498D035F-9B22-470F-82B0-45A64B5381E7}" type="pres">
      <dgm:prSet presAssocID="{5C616801-BD0C-4A12-8C91-D9C00727F726}" presName="iconRect" presStyleLbl="node1" presStyleIdx="0" presStyleCnt="3"/>
      <dgm:spPr>
        <a:ln>
          <a:noFill/>
        </a:ln>
      </dgm:spPr>
      <dgm:extLst/>
    </dgm:pt>
    <dgm:pt modelId="{2233016C-51FB-4D1A-A8CF-7D7E0CEAA1F5}" type="pres">
      <dgm:prSet presAssocID="{5C616801-BD0C-4A12-8C91-D9C00727F726}" presName="spaceRect" presStyleCnt="0"/>
      <dgm:spPr/>
    </dgm:pt>
    <dgm:pt modelId="{817C8C36-720C-4BD6-8C56-5DAC9464E495}" type="pres">
      <dgm:prSet presAssocID="{5C616801-BD0C-4A12-8C91-D9C00727F726}" presName="parTx" presStyleLbl="revTx" presStyleIdx="0" presStyleCnt="3">
        <dgm:presLayoutVars>
          <dgm:chMax val="0"/>
          <dgm:chPref val="0"/>
        </dgm:presLayoutVars>
      </dgm:prSet>
      <dgm:spPr/>
    </dgm:pt>
    <dgm:pt modelId="{79D25945-55A8-4F4F-9DCA-8EC58DBF3A0B}" type="pres">
      <dgm:prSet presAssocID="{9A6EDFDC-145F-4C25-B0EA-C1C6ED4D41CD}" presName="sibTrans" presStyleCnt="0"/>
      <dgm:spPr/>
    </dgm:pt>
    <dgm:pt modelId="{F2AF4959-1CE7-4249-AC30-0CBA611FA82E}" type="pres">
      <dgm:prSet presAssocID="{D4B9F6A4-4015-4ACF-9CE2-2FD969B65EA0}" presName="compNode" presStyleCnt="0"/>
      <dgm:spPr/>
    </dgm:pt>
    <dgm:pt modelId="{E8909AC8-631E-49C4-80D1-E362BE12B78A}" type="pres">
      <dgm:prSet presAssocID="{D4B9F6A4-4015-4ACF-9CE2-2FD969B65EA0}" presName="bgRect" presStyleLbl="bgShp" presStyleIdx="1" presStyleCnt="3"/>
      <dgm:spPr/>
    </dgm:pt>
    <dgm:pt modelId="{5DECD8B0-3B2B-45E4-A42E-21BFCAD17CF6}" type="pres">
      <dgm:prSet presAssocID="{D4B9F6A4-4015-4ACF-9CE2-2FD969B65EA0}" presName="iconRect" presStyleLbl="node1" presStyleIdx="1"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thly calendar"/>
        </a:ext>
      </dgm:extLst>
    </dgm:pt>
    <dgm:pt modelId="{DCE3C2B7-C060-475A-8E83-390D66DC6F1D}" type="pres">
      <dgm:prSet presAssocID="{D4B9F6A4-4015-4ACF-9CE2-2FD969B65EA0}" presName="spaceRect" presStyleCnt="0"/>
      <dgm:spPr/>
    </dgm:pt>
    <dgm:pt modelId="{1F3D4308-C953-4521-9FCB-2E08811479DA}" type="pres">
      <dgm:prSet presAssocID="{D4B9F6A4-4015-4ACF-9CE2-2FD969B65EA0}" presName="parTx" presStyleLbl="revTx" presStyleIdx="1" presStyleCnt="3">
        <dgm:presLayoutVars>
          <dgm:chMax val="0"/>
          <dgm:chPref val="0"/>
        </dgm:presLayoutVars>
      </dgm:prSet>
      <dgm:spPr/>
    </dgm:pt>
    <dgm:pt modelId="{91F18A87-C426-4A79-B143-749DF84260F0}" type="pres">
      <dgm:prSet presAssocID="{F5634EB1-0166-4B21-9617-CC5439D30CF6}" presName="sibTrans" presStyleCnt="0"/>
      <dgm:spPr/>
    </dgm:pt>
    <dgm:pt modelId="{183ECB48-C2DB-469A-A8AE-278CD0CACD18}" type="pres">
      <dgm:prSet presAssocID="{9360283A-8AB2-4398-B2FE-D1E6EED75069}" presName="compNode" presStyleCnt="0"/>
      <dgm:spPr/>
    </dgm:pt>
    <dgm:pt modelId="{45E6D27B-311F-415E-A2EA-C37C309F94C7}" type="pres">
      <dgm:prSet presAssocID="{9360283A-8AB2-4398-B2FE-D1E6EED75069}" presName="bgRect" presStyleLbl="bgShp" presStyleIdx="2" presStyleCnt="3"/>
      <dgm:spPr/>
    </dgm:pt>
    <dgm:pt modelId="{7E192AEC-2630-4B15-8F27-130CD618A1D3}" type="pres">
      <dgm:prSet presAssocID="{9360283A-8AB2-4398-B2FE-D1E6EED75069}" presName="iconRect" presStyleLbl="node1" presStyleIdx="2" presStyleCnt="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dgm:pt>
    <dgm:pt modelId="{A06C52C1-8B53-4339-9756-BC328BD9EE39}" type="pres">
      <dgm:prSet presAssocID="{9360283A-8AB2-4398-B2FE-D1E6EED75069}" presName="spaceRect" presStyleCnt="0"/>
      <dgm:spPr/>
    </dgm:pt>
    <dgm:pt modelId="{C8F6B0B1-6F9C-4051-94D9-103A2184E4A6}" type="pres">
      <dgm:prSet presAssocID="{9360283A-8AB2-4398-B2FE-D1E6EED75069}" presName="parTx" presStyleLbl="revTx" presStyleIdx="2" presStyleCnt="3">
        <dgm:presLayoutVars>
          <dgm:chMax val="0"/>
          <dgm:chPref val="0"/>
        </dgm:presLayoutVars>
      </dgm:prSet>
      <dgm:spPr/>
    </dgm:pt>
  </dgm:ptLst>
  <dgm:cxnLst>
    <dgm:cxn modelId="{D0280C33-7829-4F09-B201-7DB0B49A4E83}" srcId="{569787DD-ECCE-4C99-9F31-5427F8083036}" destId="{5C616801-BD0C-4A12-8C91-D9C00727F726}" srcOrd="0" destOrd="0" parTransId="{FE2AABB5-4C9F-4B03-9A34-0ADE35054B33}" sibTransId="{9A6EDFDC-145F-4C25-B0EA-C1C6ED4D41CD}"/>
    <dgm:cxn modelId="{2ACAF24B-9035-4916-8153-593FD12D6299}" type="presOf" srcId="{D4B9F6A4-4015-4ACF-9CE2-2FD969B65EA0}" destId="{1F3D4308-C953-4521-9FCB-2E08811479DA}" srcOrd="0" destOrd="0" presId="urn:microsoft.com/office/officeart/2018/2/layout/IconVerticalSolidList"/>
    <dgm:cxn modelId="{84A3BC73-219F-4B36-B698-538F05C907F5}" type="presOf" srcId="{9360283A-8AB2-4398-B2FE-D1E6EED75069}" destId="{C8F6B0B1-6F9C-4051-94D9-103A2184E4A6}" srcOrd="0" destOrd="0" presId="urn:microsoft.com/office/officeart/2018/2/layout/IconVerticalSolidList"/>
    <dgm:cxn modelId="{48E4EE8B-C1CE-40D1-AC56-F43841C6A73F}" type="presOf" srcId="{5C616801-BD0C-4A12-8C91-D9C00727F726}" destId="{817C8C36-720C-4BD6-8C56-5DAC9464E495}" srcOrd="0" destOrd="0" presId="urn:microsoft.com/office/officeart/2018/2/layout/IconVerticalSolidList"/>
    <dgm:cxn modelId="{F1E48FA5-3A42-40BF-9956-031B8F5EAA98}" srcId="{569787DD-ECCE-4C99-9F31-5427F8083036}" destId="{D4B9F6A4-4015-4ACF-9CE2-2FD969B65EA0}" srcOrd="1" destOrd="0" parTransId="{3D2202FD-5151-42C2-9192-11ED655B231C}" sibTransId="{F5634EB1-0166-4B21-9617-CC5439D30CF6}"/>
    <dgm:cxn modelId="{A8FAC2D0-D374-486E-8F2E-BE77147E5F88}" type="presOf" srcId="{569787DD-ECCE-4C99-9F31-5427F8083036}" destId="{4848462D-24FE-4045-AA54-2FACCC0F6077}" srcOrd="0" destOrd="0" presId="urn:microsoft.com/office/officeart/2018/2/layout/IconVerticalSolidList"/>
    <dgm:cxn modelId="{0044A9E7-6B70-4B5C-A83D-B62A417C1FF9}" srcId="{569787DD-ECCE-4C99-9F31-5427F8083036}" destId="{9360283A-8AB2-4398-B2FE-D1E6EED75069}" srcOrd="2" destOrd="0" parTransId="{390D5146-3E69-4DAF-94FC-8F8DD1BC0A36}" sibTransId="{7A88166A-2703-4E2B-9FDD-BF8D7A352AEB}"/>
    <dgm:cxn modelId="{D0BC16FC-E61B-4A33-9923-0DE66ADFDA77}" type="presParOf" srcId="{4848462D-24FE-4045-AA54-2FACCC0F6077}" destId="{E0D66B47-7519-47FD-9898-82E214EEE83E}" srcOrd="0" destOrd="0" presId="urn:microsoft.com/office/officeart/2018/2/layout/IconVerticalSolidList"/>
    <dgm:cxn modelId="{00CB78A1-080C-4807-8CA4-4005AA104541}" type="presParOf" srcId="{E0D66B47-7519-47FD-9898-82E214EEE83E}" destId="{7E3EC652-5499-4413-9F25-0756E3B13702}" srcOrd="0" destOrd="0" presId="urn:microsoft.com/office/officeart/2018/2/layout/IconVerticalSolidList"/>
    <dgm:cxn modelId="{9C26DA9D-C853-41AF-8D64-E007D050CE1F}" type="presParOf" srcId="{E0D66B47-7519-47FD-9898-82E214EEE83E}" destId="{498D035F-9B22-470F-82B0-45A64B5381E7}" srcOrd="1" destOrd="0" presId="urn:microsoft.com/office/officeart/2018/2/layout/IconVerticalSolidList"/>
    <dgm:cxn modelId="{47BBA53D-623A-4A9F-8D5A-02C5E4F33142}" type="presParOf" srcId="{E0D66B47-7519-47FD-9898-82E214EEE83E}" destId="{2233016C-51FB-4D1A-A8CF-7D7E0CEAA1F5}" srcOrd="2" destOrd="0" presId="urn:microsoft.com/office/officeart/2018/2/layout/IconVerticalSolidList"/>
    <dgm:cxn modelId="{51432BC2-F42D-4DCF-97D3-D25CF45AA1A4}" type="presParOf" srcId="{E0D66B47-7519-47FD-9898-82E214EEE83E}" destId="{817C8C36-720C-4BD6-8C56-5DAC9464E495}" srcOrd="3" destOrd="0" presId="urn:microsoft.com/office/officeart/2018/2/layout/IconVerticalSolidList"/>
    <dgm:cxn modelId="{4C250A5A-2EB0-4083-93B6-A1AF493AD0E0}" type="presParOf" srcId="{4848462D-24FE-4045-AA54-2FACCC0F6077}" destId="{79D25945-55A8-4F4F-9DCA-8EC58DBF3A0B}" srcOrd="1" destOrd="0" presId="urn:microsoft.com/office/officeart/2018/2/layout/IconVerticalSolidList"/>
    <dgm:cxn modelId="{D1AA629D-0718-40DE-87A3-80A772384B83}" type="presParOf" srcId="{4848462D-24FE-4045-AA54-2FACCC0F6077}" destId="{F2AF4959-1CE7-4249-AC30-0CBA611FA82E}" srcOrd="2" destOrd="0" presId="urn:microsoft.com/office/officeart/2018/2/layout/IconVerticalSolidList"/>
    <dgm:cxn modelId="{1D7961C4-0C02-4110-9B23-246EA204E764}" type="presParOf" srcId="{F2AF4959-1CE7-4249-AC30-0CBA611FA82E}" destId="{E8909AC8-631E-49C4-80D1-E362BE12B78A}" srcOrd="0" destOrd="0" presId="urn:microsoft.com/office/officeart/2018/2/layout/IconVerticalSolidList"/>
    <dgm:cxn modelId="{E563AFDA-6A7F-4A40-968A-5CD7C21A42FE}" type="presParOf" srcId="{F2AF4959-1CE7-4249-AC30-0CBA611FA82E}" destId="{5DECD8B0-3B2B-45E4-A42E-21BFCAD17CF6}" srcOrd="1" destOrd="0" presId="urn:microsoft.com/office/officeart/2018/2/layout/IconVerticalSolidList"/>
    <dgm:cxn modelId="{C9527B0D-3ED3-4229-9878-AF8136D99C18}" type="presParOf" srcId="{F2AF4959-1CE7-4249-AC30-0CBA611FA82E}" destId="{DCE3C2B7-C060-475A-8E83-390D66DC6F1D}" srcOrd="2" destOrd="0" presId="urn:microsoft.com/office/officeart/2018/2/layout/IconVerticalSolidList"/>
    <dgm:cxn modelId="{C87C179A-5613-4DB0-851F-3E17941D8168}" type="presParOf" srcId="{F2AF4959-1CE7-4249-AC30-0CBA611FA82E}" destId="{1F3D4308-C953-4521-9FCB-2E08811479DA}" srcOrd="3" destOrd="0" presId="urn:microsoft.com/office/officeart/2018/2/layout/IconVerticalSolidList"/>
    <dgm:cxn modelId="{2A4CA1C8-721F-4D4C-A775-4ACB5D30A118}" type="presParOf" srcId="{4848462D-24FE-4045-AA54-2FACCC0F6077}" destId="{91F18A87-C426-4A79-B143-749DF84260F0}" srcOrd="3" destOrd="0" presId="urn:microsoft.com/office/officeart/2018/2/layout/IconVerticalSolidList"/>
    <dgm:cxn modelId="{F76D4D1D-34E2-4FD6-8D39-80CD4EEC2275}" type="presParOf" srcId="{4848462D-24FE-4045-AA54-2FACCC0F6077}" destId="{183ECB48-C2DB-469A-A8AE-278CD0CACD18}" srcOrd="4" destOrd="0" presId="urn:microsoft.com/office/officeart/2018/2/layout/IconVerticalSolidList"/>
    <dgm:cxn modelId="{1013D3AC-D581-49AE-A382-874B4AA05A6A}" type="presParOf" srcId="{183ECB48-C2DB-469A-A8AE-278CD0CACD18}" destId="{45E6D27B-311F-415E-A2EA-C37C309F94C7}" srcOrd="0" destOrd="0" presId="urn:microsoft.com/office/officeart/2018/2/layout/IconVerticalSolidList"/>
    <dgm:cxn modelId="{C3EBE1CF-3D57-4EB9-8ABC-BDFDD55586A3}" type="presParOf" srcId="{183ECB48-C2DB-469A-A8AE-278CD0CACD18}" destId="{7E192AEC-2630-4B15-8F27-130CD618A1D3}" srcOrd="1" destOrd="0" presId="urn:microsoft.com/office/officeart/2018/2/layout/IconVerticalSolidList"/>
    <dgm:cxn modelId="{8A4343CE-16D2-4A1F-A982-D1D908630588}" type="presParOf" srcId="{183ECB48-C2DB-469A-A8AE-278CD0CACD18}" destId="{A06C52C1-8B53-4339-9756-BC328BD9EE39}" srcOrd="2" destOrd="0" presId="urn:microsoft.com/office/officeart/2018/2/layout/IconVerticalSolidList"/>
    <dgm:cxn modelId="{5DA31DB8-306B-4A3E-B940-155E8E16FE3C}" type="presParOf" srcId="{183ECB48-C2DB-469A-A8AE-278CD0CACD18}" destId="{C8F6B0B1-6F9C-4051-94D9-103A2184E4A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CC7CA4-5B3E-40F8-B5A4-4490EB70B6C4}">
      <dsp:nvSpPr>
        <dsp:cNvPr id="0" name=""/>
        <dsp:cNvSpPr/>
      </dsp:nvSpPr>
      <dsp:spPr>
        <a:xfrm>
          <a:off x="0" y="2442"/>
          <a:ext cx="6513603" cy="123800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D88AA8-C670-42AE-8F18-E3EAEFB5D0D8}">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25000" b="-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32C12E-0455-4D20-8845-3D0ADC749724}">
      <dsp:nvSpPr>
        <dsp:cNvPr id="0" name=""/>
        <dsp:cNvSpPr/>
      </dsp:nvSpPr>
      <dsp:spPr>
        <a:xfrm>
          <a:off x="1429899" y="2442"/>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90000"/>
            </a:lnSpc>
            <a:spcBef>
              <a:spcPct val="0"/>
            </a:spcBef>
            <a:spcAft>
              <a:spcPct val="35000"/>
            </a:spcAft>
            <a:buNone/>
          </a:pPr>
          <a:r>
            <a:rPr lang="en-CA" sz="2000" kern="1200" dirty="0"/>
            <a:t>Drought</a:t>
          </a:r>
          <a:endParaRPr lang="en-US" sz="2000" kern="1200" dirty="0"/>
        </a:p>
      </dsp:txBody>
      <dsp:txXfrm>
        <a:off x="1429899" y="2442"/>
        <a:ext cx="5083704" cy="1238008"/>
      </dsp:txXfrm>
    </dsp:sp>
    <dsp:sp modelId="{EE4CA620-EF7F-4778-A5F6-600C68525F6C}">
      <dsp:nvSpPr>
        <dsp:cNvPr id="0" name=""/>
        <dsp:cNvSpPr/>
      </dsp:nvSpPr>
      <dsp:spPr>
        <a:xfrm>
          <a:off x="0" y="1549953"/>
          <a:ext cx="6513603" cy="123800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FEB52F-48CB-4235-B5A8-C85177C2D4D7}">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 r="-1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5471D5-502D-450E-9382-BF7703B15471}">
      <dsp:nvSpPr>
        <dsp:cNvPr id="0" name=""/>
        <dsp:cNvSpPr/>
      </dsp:nvSpPr>
      <dsp:spPr>
        <a:xfrm>
          <a:off x="1429899" y="1549953"/>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90000"/>
            </a:lnSpc>
            <a:spcBef>
              <a:spcPct val="0"/>
            </a:spcBef>
            <a:spcAft>
              <a:spcPct val="35000"/>
            </a:spcAft>
            <a:buNone/>
          </a:pPr>
          <a:r>
            <a:rPr lang="en-CA" sz="2000" kern="1200" dirty="0"/>
            <a:t>Bark beetles	Douglas-fir beetle</a:t>
          </a:r>
        </a:p>
        <a:p>
          <a:pPr marL="0" lvl="0" indent="0" algn="l" defTabSz="889000">
            <a:lnSpc>
              <a:spcPct val="90000"/>
            </a:lnSpc>
            <a:spcBef>
              <a:spcPct val="0"/>
            </a:spcBef>
            <a:spcAft>
              <a:spcPct val="35000"/>
            </a:spcAft>
            <a:buNone/>
          </a:pPr>
          <a:r>
            <a:rPr lang="en-CA" sz="2000" kern="1200" dirty="0"/>
            <a:t>		Western Balsam bark beetle</a:t>
          </a:r>
          <a:endParaRPr lang="en-US" sz="2000" kern="1200" dirty="0"/>
        </a:p>
      </dsp:txBody>
      <dsp:txXfrm>
        <a:off x="1429899" y="1549953"/>
        <a:ext cx="5083704" cy="1238008"/>
      </dsp:txXfrm>
    </dsp:sp>
    <dsp:sp modelId="{C53BF364-F1F8-498D-99DD-7184E25237C6}">
      <dsp:nvSpPr>
        <dsp:cNvPr id="0" name=""/>
        <dsp:cNvSpPr/>
      </dsp:nvSpPr>
      <dsp:spPr>
        <a:xfrm>
          <a:off x="0" y="3097464"/>
          <a:ext cx="6513603" cy="123800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8D8F90-5F00-42CA-A77B-8FC47F87A679}">
      <dsp:nvSpPr>
        <dsp:cNvPr id="0" name=""/>
        <dsp:cNvSpPr/>
      </dsp:nvSpPr>
      <dsp:spPr>
        <a:xfrm>
          <a:off x="374497" y="3376015"/>
          <a:ext cx="680904" cy="680904"/>
        </a:xfrm>
        <a:prstGeom prst="rect">
          <a:avLst/>
        </a:prstGeom>
        <a:blipFill>
          <a:blip xmlns:r="http://schemas.openxmlformats.org/officeDocument/2006/relationships" r:embed="rId4"/>
          <a:srcRect/>
          <a:stretch>
            <a:fillRect l="-27000" r="-27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F54F79-D269-4071-8141-3DD6ABE60CA8}">
      <dsp:nvSpPr>
        <dsp:cNvPr id="0" name=""/>
        <dsp:cNvSpPr/>
      </dsp:nvSpPr>
      <dsp:spPr>
        <a:xfrm>
          <a:off x="1429899" y="309746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90000"/>
            </a:lnSpc>
            <a:spcBef>
              <a:spcPct val="0"/>
            </a:spcBef>
            <a:spcAft>
              <a:spcPct val="35000"/>
            </a:spcAft>
            <a:buNone/>
          </a:pPr>
          <a:r>
            <a:rPr lang="en-CA" sz="2000" kern="1200" dirty="0"/>
            <a:t>Defoliators	Western spruce budworm</a:t>
          </a:r>
        </a:p>
        <a:p>
          <a:pPr marL="0" lvl="0" indent="0" algn="l" defTabSz="889000">
            <a:lnSpc>
              <a:spcPct val="90000"/>
            </a:lnSpc>
            <a:spcBef>
              <a:spcPct val="0"/>
            </a:spcBef>
            <a:spcAft>
              <a:spcPct val="35000"/>
            </a:spcAft>
            <a:buNone/>
          </a:pPr>
          <a:r>
            <a:rPr lang="en-CA" sz="2000" kern="1200" dirty="0"/>
            <a:t>		Douglas-fir tussock moth</a:t>
          </a:r>
          <a:endParaRPr lang="en-US" sz="2000" kern="1200" dirty="0"/>
        </a:p>
      </dsp:txBody>
      <dsp:txXfrm>
        <a:off x="1429899" y="3097464"/>
        <a:ext cx="5083704" cy="1238008"/>
      </dsp:txXfrm>
    </dsp:sp>
    <dsp:sp modelId="{DED9F81E-3913-41C7-868C-2DF5D1C8FF8E}">
      <dsp:nvSpPr>
        <dsp:cNvPr id="0" name=""/>
        <dsp:cNvSpPr/>
      </dsp:nvSpPr>
      <dsp:spPr>
        <a:xfrm>
          <a:off x="0" y="4644974"/>
          <a:ext cx="6513603" cy="123800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6C9E50-7ECF-4FC3-BE8D-E46C7AB0BD41}">
      <dsp:nvSpPr>
        <dsp:cNvPr id="0" name=""/>
        <dsp:cNvSpPr/>
      </dsp:nvSpPr>
      <dsp:spPr>
        <a:xfrm>
          <a:off x="374497" y="4923526"/>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7B3115-D736-46CB-AC6D-AAF762B993DD}">
      <dsp:nvSpPr>
        <dsp:cNvPr id="0" name=""/>
        <dsp:cNvSpPr/>
      </dsp:nvSpPr>
      <dsp:spPr>
        <a:xfrm>
          <a:off x="1429899" y="4644974"/>
          <a:ext cx="5083704"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90000"/>
            </a:lnSpc>
            <a:spcBef>
              <a:spcPct val="0"/>
            </a:spcBef>
            <a:spcAft>
              <a:spcPct val="35000"/>
            </a:spcAft>
            <a:buNone/>
          </a:pPr>
          <a:r>
            <a:rPr lang="en-CA" sz="2000" kern="1200" dirty="0" err="1"/>
            <a:t>Invasives</a:t>
          </a:r>
          <a:r>
            <a:rPr lang="en-CA" sz="2000" kern="1200" dirty="0"/>
            <a:t>	Gypsy moth</a:t>
          </a:r>
          <a:endParaRPr lang="en-US" sz="2000" kern="1200" dirty="0"/>
        </a:p>
      </dsp:txBody>
      <dsp:txXfrm>
        <a:off x="1429899" y="4644974"/>
        <a:ext cx="5083704" cy="1238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CF17E5-76BB-4AAF-87F5-172D5A6FB53E}">
      <dsp:nvSpPr>
        <dsp:cNvPr id="0" name=""/>
        <dsp:cNvSpPr/>
      </dsp:nvSpPr>
      <dsp:spPr>
        <a:xfrm>
          <a:off x="0" y="165088"/>
          <a:ext cx="6513603" cy="71954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Sanitation harvesting </a:t>
          </a:r>
          <a:endParaRPr lang="en-US" sz="3000" kern="1200"/>
        </a:p>
      </dsp:txBody>
      <dsp:txXfrm>
        <a:off x="35125" y="200213"/>
        <a:ext cx="6443353" cy="649299"/>
      </dsp:txXfrm>
    </dsp:sp>
    <dsp:sp modelId="{7E4DE810-09CA-40FA-AE83-A63761CEBB56}">
      <dsp:nvSpPr>
        <dsp:cNvPr id="0" name=""/>
        <dsp:cNvSpPr/>
      </dsp:nvSpPr>
      <dsp:spPr>
        <a:xfrm>
          <a:off x="0" y="971037"/>
          <a:ext cx="6513603" cy="719549"/>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Felled trap trees</a:t>
          </a:r>
          <a:endParaRPr lang="en-US" sz="3000" kern="1200"/>
        </a:p>
      </dsp:txBody>
      <dsp:txXfrm>
        <a:off x="35125" y="1006162"/>
        <a:ext cx="6443353" cy="649299"/>
      </dsp:txXfrm>
    </dsp:sp>
    <dsp:sp modelId="{52519221-D184-4549-9B61-DBAD77AD3D5E}">
      <dsp:nvSpPr>
        <dsp:cNvPr id="0" name=""/>
        <dsp:cNvSpPr/>
      </dsp:nvSpPr>
      <dsp:spPr>
        <a:xfrm>
          <a:off x="0" y="1776987"/>
          <a:ext cx="6513603" cy="71954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Pheromone baiting standing trees</a:t>
          </a:r>
          <a:endParaRPr lang="en-US" sz="3000" kern="1200"/>
        </a:p>
      </dsp:txBody>
      <dsp:txXfrm>
        <a:off x="35125" y="1812112"/>
        <a:ext cx="6443353" cy="649299"/>
      </dsp:txXfrm>
    </dsp:sp>
    <dsp:sp modelId="{74514946-81A1-4F3D-B8CE-8BE053724FA5}">
      <dsp:nvSpPr>
        <dsp:cNvPr id="0" name=""/>
        <dsp:cNvSpPr/>
      </dsp:nvSpPr>
      <dsp:spPr>
        <a:xfrm>
          <a:off x="0" y="2582938"/>
          <a:ext cx="6513603" cy="719549"/>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Falling and burning of infested trees</a:t>
          </a:r>
          <a:endParaRPr lang="en-US" sz="3000" kern="1200"/>
        </a:p>
      </dsp:txBody>
      <dsp:txXfrm>
        <a:off x="35125" y="2618063"/>
        <a:ext cx="6443353" cy="649299"/>
      </dsp:txXfrm>
    </dsp:sp>
    <dsp:sp modelId="{09F5B227-3466-496C-B277-9E496A144003}">
      <dsp:nvSpPr>
        <dsp:cNvPr id="0" name=""/>
        <dsp:cNvSpPr/>
      </dsp:nvSpPr>
      <dsp:spPr>
        <a:xfrm>
          <a:off x="0" y="3388888"/>
          <a:ext cx="6513603" cy="71954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Timely burning of susceptible slash piles</a:t>
          </a:r>
          <a:endParaRPr lang="en-US" sz="3000" kern="1200"/>
        </a:p>
      </dsp:txBody>
      <dsp:txXfrm>
        <a:off x="35125" y="3424013"/>
        <a:ext cx="6443353" cy="649299"/>
      </dsp:txXfrm>
    </dsp:sp>
    <dsp:sp modelId="{16241BAD-70C8-4D06-9650-62AFC5F8B57F}">
      <dsp:nvSpPr>
        <dsp:cNvPr id="0" name=""/>
        <dsp:cNvSpPr/>
      </dsp:nvSpPr>
      <dsp:spPr>
        <a:xfrm>
          <a:off x="0" y="4194838"/>
          <a:ext cx="6513603" cy="719549"/>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a:t>Anti-aggregation pheromones (MCH)</a:t>
          </a:r>
          <a:endParaRPr lang="en-US" sz="3000" kern="1200"/>
        </a:p>
      </dsp:txBody>
      <dsp:txXfrm>
        <a:off x="35125" y="4229963"/>
        <a:ext cx="6443353" cy="649299"/>
      </dsp:txXfrm>
    </dsp:sp>
    <dsp:sp modelId="{ABEA1F33-8451-44A4-995D-D3CF250E80A3}">
      <dsp:nvSpPr>
        <dsp:cNvPr id="0" name=""/>
        <dsp:cNvSpPr/>
      </dsp:nvSpPr>
      <dsp:spPr>
        <a:xfrm>
          <a:off x="0" y="5000788"/>
          <a:ext cx="6513603" cy="71954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CA" sz="3000" kern="1200" dirty="0">
              <a:solidFill>
                <a:schemeClr val="tx1"/>
              </a:solidFill>
              <a:highlight>
                <a:srgbClr val="FFFF00"/>
              </a:highlight>
            </a:rPr>
            <a:t>Baited funnel traps</a:t>
          </a:r>
          <a:endParaRPr lang="en-US" sz="3000" kern="1200" dirty="0">
            <a:solidFill>
              <a:schemeClr val="tx1"/>
            </a:solidFill>
            <a:highlight>
              <a:srgbClr val="FFFF00"/>
            </a:highlight>
          </a:endParaRPr>
        </a:p>
      </dsp:txBody>
      <dsp:txXfrm>
        <a:off x="35125" y="5035913"/>
        <a:ext cx="6443353" cy="649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231BA-0D24-479E-9FF7-33D26CD21AA4}">
      <dsp:nvSpPr>
        <dsp:cNvPr id="0" name=""/>
        <dsp:cNvSpPr/>
      </dsp:nvSpPr>
      <dsp:spPr>
        <a:xfrm>
          <a:off x="0" y="742"/>
          <a:ext cx="6622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12AD76-834B-4B48-94AE-E35D8937E3F7}">
      <dsp:nvSpPr>
        <dsp:cNvPr id="0" name=""/>
        <dsp:cNvSpPr/>
      </dsp:nvSpPr>
      <dsp:spPr>
        <a:xfrm>
          <a:off x="0" y="742"/>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Choose 30 sites in Boundary </a:t>
          </a:r>
        </a:p>
        <a:p>
          <a:pPr marL="0" lvl="0" indent="0" algn="l" defTabSz="800100">
            <a:lnSpc>
              <a:spcPct val="90000"/>
            </a:lnSpc>
            <a:spcBef>
              <a:spcPct val="0"/>
            </a:spcBef>
            <a:spcAft>
              <a:spcPct val="35000"/>
            </a:spcAft>
            <a:buNone/>
          </a:pPr>
          <a:r>
            <a:rPr lang="en-CA" sz="1800" kern="1200" dirty="0"/>
            <a:t>	10 for each treatment; </a:t>
          </a:r>
          <a:r>
            <a:rPr lang="en-CA" sz="1800" kern="1200" dirty="0" err="1"/>
            <a:t>Syngery</a:t>
          </a:r>
          <a:r>
            <a:rPr lang="en-CA" sz="1800" kern="1200" dirty="0"/>
            <a:t> lite, WestGreen and </a:t>
          </a:r>
          <a:r>
            <a:rPr lang="en-CA" sz="1800" kern="1200" dirty="0" err="1"/>
            <a:t>unbaited</a:t>
          </a:r>
          <a:endParaRPr lang="en-US" sz="1800" kern="1200" dirty="0"/>
        </a:p>
      </dsp:txBody>
      <dsp:txXfrm>
        <a:off x="0" y="742"/>
        <a:ext cx="6622950" cy="869143"/>
      </dsp:txXfrm>
    </dsp:sp>
    <dsp:sp modelId="{91E98D89-9271-4F02-8812-8FC45B92F288}">
      <dsp:nvSpPr>
        <dsp:cNvPr id="0" name=""/>
        <dsp:cNvSpPr/>
      </dsp:nvSpPr>
      <dsp:spPr>
        <a:xfrm>
          <a:off x="0" y="869886"/>
          <a:ext cx="66229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BDE268-4D60-497E-B774-DA41D61816B4}">
      <dsp:nvSpPr>
        <dsp:cNvPr id="0" name=""/>
        <dsp:cNvSpPr/>
      </dsp:nvSpPr>
      <dsp:spPr>
        <a:xfrm>
          <a:off x="0" y="869886"/>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3 trap clusters, placed 5-10m apart, within 50 meter opening</a:t>
          </a:r>
        </a:p>
        <a:p>
          <a:pPr marL="0" lvl="0" indent="0" algn="l" defTabSz="800100">
            <a:lnSpc>
              <a:spcPct val="90000"/>
            </a:lnSpc>
            <a:spcBef>
              <a:spcPct val="0"/>
            </a:spcBef>
            <a:spcAft>
              <a:spcPct val="35000"/>
            </a:spcAft>
            <a:buNone/>
          </a:pPr>
          <a:r>
            <a:rPr lang="en-CA" sz="1800" kern="1200" dirty="0"/>
            <a:t>	choose moderate-high hazard stands (large, old </a:t>
          </a:r>
          <a:r>
            <a:rPr lang="en-CA" sz="1800" kern="1200" dirty="0" err="1"/>
            <a:t>Fd</a:t>
          </a:r>
          <a:r>
            <a:rPr lang="en-CA" sz="1800" kern="1200" dirty="0"/>
            <a:t> stands)</a:t>
          </a:r>
          <a:endParaRPr lang="en-US" sz="1800" kern="1200" dirty="0"/>
        </a:p>
      </dsp:txBody>
      <dsp:txXfrm>
        <a:off x="0" y="869886"/>
        <a:ext cx="6622950" cy="869143"/>
      </dsp:txXfrm>
    </dsp:sp>
    <dsp:sp modelId="{03E570F5-8853-46AF-8021-30DE5E76ACD1}">
      <dsp:nvSpPr>
        <dsp:cNvPr id="0" name=""/>
        <dsp:cNvSpPr/>
      </dsp:nvSpPr>
      <dsp:spPr>
        <a:xfrm>
          <a:off x="0" y="1739029"/>
          <a:ext cx="662295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2B94E5-AF6A-4320-9858-64285EA57424}">
      <dsp:nvSpPr>
        <dsp:cNvPr id="0" name=""/>
        <dsp:cNvSpPr/>
      </dsp:nvSpPr>
      <dsp:spPr>
        <a:xfrm>
          <a:off x="0" y="1739029"/>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a:t>Use 12mm clerid mesh to keep out predators</a:t>
          </a:r>
          <a:endParaRPr lang="en-US" sz="1800" kern="1200"/>
        </a:p>
      </dsp:txBody>
      <dsp:txXfrm>
        <a:off x="0" y="1739029"/>
        <a:ext cx="6622950" cy="869143"/>
      </dsp:txXfrm>
    </dsp:sp>
    <dsp:sp modelId="{2E72DDE4-DE8E-4E59-8505-71C0A2C921AE}">
      <dsp:nvSpPr>
        <dsp:cNvPr id="0" name=""/>
        <dsp:cNvSpPr/>
      </dsp:nvSpPr>
      <dsp:spPr>
        <a:xfrm>
          <a:off x="0" y="2608172"/>
          <a:ext cx="662295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148A72-11F1-4432-B229-F58B5F6A15D6}">
      <dsp:nvSpPr>
        <dsp:cNvPr id="0" name=""/>
        <dsp:cNvSpPr/>
      </dsp:nvSpPr>
      <dsp:spPr>
        <a:xfrm>
          <a:off x="0" y="2608172"/>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a:t>Set-up mid-March/ early April</a:t>
          </a:r>
          <a:endParaRPr lang="en-US" sz="1800" kern="1200"/>
        </a:p>
      </dsp:txBody>
      <dsp:txXfrm>
        <a:off x="0" y="2608172"/>
        <a:ext cx="6622950" cy="869143"/>
      </dsp:txXfrm>
    </dsp:sp>
    <dsp:sp modelId="{81464030-B7D9-44A2-9E7E-EDCF257F8FF3}">
      <dsp:nvSpPr>
        <dsp:cNvPr id="0" name=""/>
        <dsp:cNvSpPr/>
      </dsp:nvSpPr>
      <dsp:spPr>
        <a:xfrm>
          <a:off x="0" y="3477316"/>
          <a:ext cx="662295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C706E7-E596-4187-BCD3-831D76DCB676}">
      <dsp:nvSpPr>
        <dsp:cNvPr id="0" name=""/>
        <dsp:cNvSpPr/>
      </dsp:nvSpPr>
      <dsp:spPr>
        <a:xfrm>
          <a:off x="0" y="3477316"/>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Monitor collect trap catches, label in </a:t>
          </a:r>
          <a:r>
            <a:rPr lang="en-CA" sz="1800" kern="1200" dirty="0" err="1"/>
            <a:t>ziplock</a:t>
          </a:r>
          <a:r>
            <a:rPr lang="en-CA" sz="1800" kern="1200" dirty="0"/>
            <a:t> bags and freeze</a:t>
          </a:r>
        </a:p>
        <a:p>
          <a:pPr marL="0" lvl="0" indent="0" algn="l" defTabSz="800100">
            <a:lnSpc>
              <a:spcPct val="90000"/>
            </a:lnSpc>
            <a:spcBef>
              <a:spcPct val="0"/>
            </a:spcBef>
            <a:spcAft>
              <a:spcPct val="35000"/>
            </a:spcAft>
            <a:buNone/>
          </a:pPr>
          <a:r>
            <a:rPr lang="en-CA" sz="1800" kern="1200" dirty="0"/>
            <a:t>	bi-weekly April-May, weekly June-July, bi-weekly Aug </a:t>
          </a:r>
          <a:endParaRPr lang="en-US" sz="1800" kern="1200" dirty="0"/>
        </a:p>
      </dsp:txBody>
      <dsp:txXfrm>
        <a:off x="0" y="3477316"/>
        <a:ext cx="6622950" cy="869143"/>
      </dsp:txXfrm>
    </dsp:sp>
    <dsp:sp modelId="{845801EF-7021-4403-B982-2A4EA0616BFF}">
      <dsp:nvSpPr>
        <dsp:cNvPr id="0" name=""/>
        <dsp:cNvSpPr/>
      </dsp:nvSpPr>
      <dsp:spPr>
        <a:xfrm>
          <a:off x="0" y="4346459"/>
          <a:ext cx="66229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EBEACB-3051-4305-A53C-7F33BB735287}">
      <dsp:nvSpPr>
        <dsp:cNvPr id="0" name=""/>
        <dsp:cNvSpPr/>
      </dsp:nvSpPr>
      <dsp:spPr>
        <a:xfrm>
          <a:off x="0" y="4346459"/>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a:t>Rebait in June</a:t>
          </a:r>
          <a:endParaRPr lang="en-US" sz="1800" kern="1200"/>
        </a:p>
      </dsp:txBody>
      <dsp:txXfrm>
        <a:off x="0" y="4346459"/>
        <a:ext cx="6622950" cy="869143"/>
      </dsp:txXfrm>
    </dsp:sp>
    <dsp:sp modelId="{9088AB86-17B1-464F-B775-6A25418C3D01}">
      <dsp:nvSpPr>
        <dsp:cNvPr id="0" name=""/>
        <dsp:cNvSpPr/>
      </dsp:nvSpPr>
      <dsp:spPr>
        <a:xfrm>
          <a:off x="0" y="5215602"/>
          <a:ext cx="66229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D4CE65-D81C-4204-976A-754F505E6065}">
      <dsp:nvSpPr>
        <dsp:cNvPr id="0" name=""/>
        <dsp:cNvSpPr/>
      </dsp:nvSpPr>
      <dsp:spPr>
        <a:xfrm>
          <a:off x="0" y="5215602"/>
          <a:ext cx="6622950" cy="869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Deal with any spill over attack</a:t>
          </a:r>
          <a:endParaRPr lang="en-US" sz="1800" kern="1200" dirty="0"/>
        </a:p>
      </dsp:txBody>
      <dsp:txXfrm>
        <a:off x="0" y="5215602"/>
        <a:ext cx="6622950" cy="8691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EC652-5499-4413-9F25-0756E3B13702}">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8D035F-9B22-470F-82B0-45A64B5381E7}">
      <dsp:nvSpPr>
        <dsp:cNvPr id="0" name=""/>
        <dsp:cNvSpPr/>
      </dsp:nvSpPr>
      <dsp:spPr>
        <a:xfrm>
          <a:off x="508544" y="378974"/>
          <a:ext cx="924626" cy="924626"/>
        </a:xfrm>
        <a:prstGeom prst="rect">
          <a:avLst/>
        </a:prstGeom>
        <a:solidFill>
          <a:schemeClr val="bg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7C8C36-720C-4BD6-8C56-5DAC9464E495}">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666750">
            <a:lnSpc>
              <a:spcPct val="90000"/>
            </a:lnSpc>
            <a:spcBef>
              <a:spcPct val="0"/>
            </a:spcBef>
            <a:spcAft>
              <a:spcPct val="35000"/>
            </a:spcAft>
            <a:buNone/>
          </a:pPr>
          <a:r>
            <a:rPr lang="en-CA" sz="1500" b="1" u="sng" kern="1200" dirty="0"/>
            <a:t>Where</a:t>
          </a:r>
          <a:r>
            <a:rPr lang="en-CA" sz="1500" kern="1200" dirty="0"/>
            <a:t>: 	Castlegar and District Community Complex</a:t>
          </a:r>
        </a:p>
        <a:p>
          <a:pPr marL="0" lvl="0" indent="0" algn="l" defTabSz="666750">
            <a:lnSpc>
              <a:spcPct val="90000"/>
            </a:lnSpc>
            <a:spcBef>
              <a:spcPct val="0"/>
            </a:spcBef>
            <a:spcAft>
              <a:spcPct val="35000"/>
            </a:spcAft>
            <a:buNone/>
          </a:pPr>
          <a:r>
            <a:rPr lang="en-CA" sz="1500" kern="1200" dirty="0"/>
            <a:t>	Kootenay Room, 2102 – 6</a:t>
          </a:r>
          <a:r>
            <a:rPr lang="en-CA" sz="1500" kern="1200" baseline="30000" dirty="0"/>
            <a:t>th</a:t>
          </a:r>
          <a:r>
            <a:rPr lang="en-CA" sz="1500" kern="1200" dirty="0"/>
            <a:t> Ave.</a:t>
          </a:r>
          <a:endParaRPr lang="en-US" sz="1500" kern="1200" dirty="0"/>
        </a:p>
      </dsp:txBody>
      <dsp:txXfrm>
        <a:off x="1941716" y="718"/>
        <a:ext cx="4571887" cy="1681139"/>
      </dsp:txXfrm>
    </dsp:sp>
    <dsp:sp modelId="{E8909AC8-631E-49C4-80D1-E362BE12B78A}">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ECD8B0-3B2B-45E4-A42E-21BFCAD17CF6}">
      <dsp:nvSpPr>
        <dsp:cNvPr id="0" name=""/>
        <dsp:cNvSpPr/>
      </dsp:nvSpPr>
      <dsp:spPr>
        <a:xfrm>
          <a:off x="508544" y="2480399"/>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3D4308-C953-4521-9FCB-2E08811479DA}">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666750">
            <a:lnSpc>
              <a:spcPct val="90000"/>
            </a:lnSpc>
            <a:spcBef>
              <a:spcPct val="0"/>
            </a:spcBef>
            <a:spcAft>
              <a:spcPct val="35000"/>
            </a:spcAft>
            <a:buNone/>
          </a:pPr>
          <a:r>
            <a:rPr lang="en-CA" sz="1500" b="1" u="sng" kern="1200" dirty="0"/>
            <a:t>When</a:t>
          </a:r>
          <a:r>
            <a:rPr lang="en-CA" sz="1500" kern="1200" dirty="0"/>
            <a:t>: 	Thursday, January 23, 2020</a:t>
          </a:r>
        </a:p>
        <a:p>
          <a:pPr marL="0" lvl="0" indent="0" algn="l" defTabSz="666750">
            <a:lnSpc>
              <a:spcPct val="90000"/>
            </a:lnSpc>
            <a:spcBef>
              <a:spcPct val="0"/>
            </a:spcBef>
            <a:spcAft>
              <a:spcPct val="35000"/>
            </a:spcAft>
            <a:buNone/>
          </a:pPr>
          <a:r>
            <a:rPr lang="en-CA" sz="1500" kern="1200" dirty="0"/>
            <a:t>	4:30 to 8:00pm</a:t>
          </a:r>
          <a:endParaRPr lang="en-US" sz="1500" kern="1200" dirty="0"/>
        </a:p>
      </dsp:txBody>
      <dsp:txXfrm>
        <a:off x="1941716" y="2102143"/>
        <a:ext cx="4571887" cy="1681139"/>
      </dsp:txXfrm>
    </dsp:sp>
    <dsp:sp modelId="{45E6D27B-311F-415E-A2EA-C37C309F94C7}">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192AEC-2630-4B15-8F27-130CD618A1D3}">
      <dsp:nvSpPr>
        <dsp:cNvPr id="0" name=""/>
        <dsp:cNvSpPr/>
      </dsp:nvSpPr>
      <dsp:spPr>
        <a:xfrm>
          <a:off x="508544" y="4581824"/>
          <a:ext cx="924626" cy="924626"/>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F6B0B1-6F9C-4051-94D9-103A2184E4A6}">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666750">
            <a:lnSpc>
              <a:spcPct val="90000"/>
            </a:lnSpc>
            <a:spcBef>
              <a:spcPct val="0"/>
            </a:spcBef>
            <a:spcAft>
              <a:spcPct val="35000"/>
            </a:spcAft>
            <a:buNone/>
          </a:pPr>
          <a:r>
            <a:rPr lang="en-CA" sz="1500" b="1" u="sng" kern="1200" dirty="0"/>
            <a:t>Who</a:t>
          </a:r>
          <a:r>
            <a:rPr lang="en-CA" sz="1500" kern="1200" dirty="0"/>
            <a:t>: 	Ministry Staff, along with members of BC Gypsy Moth Technical Advisory Committee, Ministry of Environment and Climate Change Strategy, Ministry of Agriculture, Canadian Food Inspection Agency, Canadian Forest Service and other experts.</a:t>
          </a:r>
          <a:endParaRPr lang="en-US" sz="1500" kern="1200" dirty="0"/>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0.43511</cdr:x>
      <cdr:y>0.24272</cdr:y>
    </cdr:from>
    <cdr:to>
      <cdr:x>0.92579</cdr:x>
      <cdr:y>0.46852</cdr:y>
    </cdr:to>
    <cdr:sp macro="" textlink="">
      <cdr:nvSpPr>
        <cdr:cNvPr id="2" name="TextBox 1"/>
        <cdr:cNvSpPr txBox="1"/>
      </cdr:nvSpPr>
      <cdr:spPr>
        <a:xfrm xmlns:a="http://schemas.openxmlformats.org/drawingml/2006/main">
          <a:off x="4433833" y="878112"/>
          <a:ext cx="5000210" cy="8169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t>2019 = Harrison=13.8, </a:t>
          </a:r>
          <a:r>
            <a:rPr lang="en-US" sz="1600" dirty="0" err="1"/>
            <a:t>Johsntone</a:t>
          </a:r>
          <a:r>
            <a:rPr lang="en-US" sz="1600" dirty="0"/>
            <a:t>=10.8, and Midway 14.4</a:t>
          </a:r>
          <a:endParaRPr lang="en-US" sz="1600" baseline="0" dirty="0"/>
        </a:p>
        <a:p xmlns:a="http://schemas.openxmlformats.org/drawingml/2006/main">
          <a:endParaRPr lang="en-US" sz="11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9947-D075-401B-850A-9F8E8D5DE741}"/>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8ACDBB40-539B-4E83-AFC3-D11216213D5E}"/>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12C7FC4-1817-4B2A-A906-B7BE185419C0}"/>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11B1EF95-B56A-4926-A590-523FCC8E1D4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50F2E96-B780-4073-81E3-C62A8355EE3E}"/>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661508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8622-71C7-473B-8A74-55A0C1CC16D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EF6BABB-3B39-4704-987D-D95A752D93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E12BEDA-9E22-4CB8-9A89-4C14F856C721}"/>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41D87F84-C5C6-4095-AA72-7BF5C24485E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11DF3DB-B5C5-4972-92E9-BE9559818E8F}"/>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23109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C9A7-863D-4B88-B074-9E008E506DE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365B6E53-8F9C-45A4-B47A-099D041EE83A}"/>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CE4792-C771-4A6F-BF8E-9950493C6D9F}"/>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3356E6E4-3AEB-4403-B83F-EA1AC11FE26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B6404BB-2860-4A52-9014-851BF2099316}"/>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68951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79A02-ACA2-4FD0-9DEB-F7C8FE2FC68F}"/>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CF01C9C-EB9B-40EC-AA00-0F1D0AC048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C76147D-F33A-4CCA-AB2D-0707521831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90CE40B-C6B9-4A68-95F8-92530AB63EEC}"/>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6" name="Footer Placeholder 5">
            <a:extLst>
              <a:ext uri="{FF2B5EF4-FFF2-40B4-BE49-F238E27FC236}">
                <a16:creationId xmlns:a16="http://schemas.microsoft.com/office/drawing/2014/main" id="{4EFE7150-EF6E-43A0-9F57-031C3BA9C9F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0B3186F-46AE-4C37-972D-90A425844852}"/>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115485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19589-18E2-4A37-AC73-CA38A8B9252D}"/>
              </a:ext>
            </a:extLst>
          </p:cNvPr>
          <p:cNvSpPr>
            <a:spLocks noGrp="1"/>
          </p:cNvSpPr>
          <p:nvPr>
            <p:ph type="title"/>
          </p:nvPr>
        </p:nvSpPr>
        <p:spPr>
          <a:xfrm>
            <a:off x="839788" y="365127"/>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AB2AB67-01E7-4F21-936B-E936322A21BE}"/>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96E3683-3F0C-42B3-AF15-D8A94BFE057B}"/>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A247E70-7A3A-4139-A298-8859FAF2CFDC}"/>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F70BEB2-35F4-4545-BDE6-B10122D94A34}"/>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10166068-C083-4114-9E63-4E2917DD25B8}"/>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8" name="Footer Placeholder 7">
            <a:extLst>
              <a:ext uri="{FF2B5EF4-FFF2-40B4-BE49-F238E27FC236}">
                <a16:creationId xmlns:a16="http://schemas.microsoft.com/office/drawing/2014/main" id="{8FB4E8C6-AACF-45FA-9B64-829F6E0473D1}"/>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68F5AF3-67E4-467F-BF8B-0A6697B5C32D}"/>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48689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76385-BA97-4CFE-A3AB-B5A177812A6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9F6393B-8AE4-4920-85F2-67A6B70C17D1}"/>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4" name="Footer Placeholder 3">
            <a:extLst>
              <a:ext uri="{FF2B5EF4-FFF2-40B4-BE49-F238E27FC236}">
                <a16:creationId xmlns:a16="http://schemas.microsoft.com/office/drawing/2014/main" id="{E11526BC-078E-445D-8E30-3B5AF821E840}"/>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3FD009A-54BF-4186-8BDB-25F8456FE471}"/>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327620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DC6C7-33ED-4809-A144-8F8F5766245F}"/>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3" name="Footer Placeholder 2">
            <a:extLst>
              <a:ext uri="{FF2B5EF4-FFF2-40B4-BE49-F238E27FC236}">
                <a16:creationId xmlns:a16="http://schemas.microsoft.com/office/drawing/2014/main" id="{FEC9F4BC-2C72-4ED9-8DAC-0E844C624D4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55D59F41-4D84-4C83-ACDA-954913AC4275}"/>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829859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124AA-82C7-4995-B43A-7C9E7E88F260}"/>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746B015-E629-4446-BA8C-C26DD15C351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7CBC7F1-F084-476D-B4C5-D62EEF7DE56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105337-4C6D-4164-8307-4BDF674EF9F5}"/>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6" name="Footer Placeholder 5">
            <a:extLst>
              <a:ext uri="{FF2B5EF4-FFF2-40B4-BE49-F238E27FC236}">
                <a16:creationId xmlns:a16="http://schemas.microsoft.com/office/drawing/2014/main" id="{F32C382D-8A5A-4CA1-9EB6-CE9A092B1C8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6EAD91C-E9D4-457C-829A-632CD0C04570}"/>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1706450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A60D-50A9-4E2C-BFF0-8A6184E8F477}"/>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401F795-F082-4046-A2BE-79E8EB63DEE2}"/>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2B89198A-F972-4A15-ABB6-A73296992E8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BE29AC-AE41-46E9-9FEC-3219E78A1F64}"/>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6" name="Footer Placeholder 5">
            <a:extLst>
              <a:ext uri="{FF2B5EF4-FFF2-40B4-BE49-F238E27FC236}">
                <a16:creationId xmlns:a16="http://schemas.microsoft.com/office/drawing/2014/main" id="{0F15AF1E-417F-42A0-BEE5-91DDE82D846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3066E0C-B7E2-4E77-9F0A-61D4AA1C0537}"/>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4234614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26E3D-1E25-496F-AFFA-DB47ECEE164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E2965BE-688A-4020-B36C-96E42F18D0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5334B66-81F3-43AF-A132-126BF4096DFC}"/>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EB019106-F413-4C2C-9D4E-D7DB8DC3CF5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D2802C9-626D-4C29-9F68-5302841645E0}"/>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335192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A0C034-79E0-4731-A8EF-6A3DFC680FA6}"/>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C1B9956-F35A-4FD6-A48A-597259022FEA}"/>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E5549A0-D6A4-4C21-A8F3-116260E46ED2}"/>
              </a:ext>
            </a:extLst>
          </p:cNvPr>
          <p:cNvSpPr>
            <a:spLocks noGrp="1"/>
          </p:cNvSpPr>
          <p:nvPr>
            <p:ph type="dt" sz="half" idx="10"/>
          </p:nvPr>
        </p:nvSpPr>
        <p:spPr/>
        <p:txBody>
          <a:body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14712A42-5E6B-4F5B-B799-D2F8FC78D07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FF1119C-1654-4A72-A081-7BB6E1087819}"/>
              </a:ext>
            </a:extLst>
          </p:cNvPr>
          <p:cNvSpPr>
            <a:spLocks noGrp="1"/>
          </p:cNvSpPr>
          <p:nvPr>
            <p:ph type="sldNum" sz="quarter" idx="12"/>
          </p:nvPr>
        </p:nvSpPr>
        <p:spPr/>
        <p:txBody>
          <a:bodyPr/>
          <a:lstStyle/>
          <a:p>
            <a:fld id="{94842891-3659-47A3-AA5A-C99B49D0BA85}" type="slidenum">
              <a:rPr lang="en-CA" smtClean="0"/>
              <a:t>‹#›</a:t>
            </a:fld>
            <a:endParaRPr lang="en-CA"/>
          </a:p>
        </p:txBody>
      </p:sp>
    </p:spTree>
    <p:extLst>
      <p:ext uri="{BB962C8B-B14F-4D97-AF65-F5344CB8AC3E}">
        <p14:creationId xmlns:p14="http://schemas.microsoft.com/office/powerpoint/2010/main" val="203651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3187C47F-8F0E-4227-95EB-A1E311673AF1}" type="datetimeFigureOut">
              <a:rPr lang="en-CA" smtClean="0"/>
              <a:t>2020-01-10</a:t>
            </a:fld>
            <a:endParaRPr lang="en-CA"/>
          </a:p>
        </p:txBody>
      </p:sp>
      <p:sp>
        <p:nvSpPr>
          <p:cNvPr id="20" name="Footer Placeholder 19"/>
          <p:cNvSpPr>
            <a:spLocks noGrp="1"/>
          </p:cNvSpPr>
          <p:nvPr>
            <p:ph type="ftr" sz="quarter" idx="11"/>
          </p:nvPr>
        </p:nvSpPr>
        <p:spPr/>
        <p:txBody>
          <a:bodyPr/>
          <a:lstStyle/>
          <a:p>
            <a:endParaRPr lang="en-CA"/>
          </a:p>
        </p:txBody>
      </p:sp>
      <p:sp>
        <p:nvSpPr>
          <p:cNvPr id="10" name="Slide Number Placeholder 9"/>
          <p:cNvSpPr>
            <a:spLocks noGrp="1"/>
          </p:cNvSpPr>
          <p:nvPr>
            <p:ph type="sldNum" sz="quarter" idx="12"/>
          </p:nvPr>
        </p:nvSpPr>
        <p:spPr/>
        <p:txBody>
          <a:bodyPr/>
          <a:lstStyle/>
          <a:p>
            <a:fld id="{81DDC65A-91C4-4EA5-AC7C-C494F48C67EF}" type="slidenum">
              <a:rPr lang="en-CA" smtClean="0"/>
              <a:t>‹#›</a:t>
            </a:fld>
            <a:endParaRPr lang="en-CA"/>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3563647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87C47F-8F0E-4227-95EB-A1E311673AF1}" type="datetimeFigureOut">
              <a:rPr lang="en-CA" smtClean="0"/>
              <a:t>2020-01-10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2154787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187C47F-8F0E-4227-95EB-A1E311673AF1}" type="datetimeFigureOut">
              <a:rPr lang="en-CA" smtClean="0"/>
              <a:t>2020-01-10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DDC65A-91C4-4EA5-AC7C-C494F48C67EF}" type="slidenum">
              <a:rPr lang="en-CA" smtClean="0"/>
              <a:t>‹#›</a:t>
            </a:fld>
            <a:endParaRPr lang="en-CA"/>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106240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p>
            <a:r>
              <a:rPr kumimoji="0" lang="en-US"/>
              <a:t>Click to edit Master title style</a:t>
            </a:r>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187C47F-8F0E-4227-95EB-A1E311673AF1}" type="datetimeFigureOut">
              <a:rPr lang="en-CA" smtClean="0"/>
              <a:t>2020-01-10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1990777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187C47F-8F0E-4227-95EB-A1E311673AF1}" type="datetimeFigureOut">
              <a:rPr lang="en-CA" smtClean="0"/>
              <a:t>2020-01-10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1905993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3187C47F-8F0E-4227-95EB-A1E311673AF1}" type="datetimeFigureOut">
              <a:rPr lang="en-CA" smtClean="0"/>
              <a:t>2020-01-10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7253018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Date Placeholder 1"/>
          <p:cNvSpPr>
            <a:spLocks noGrp="1"/>
          </p:cNvSpPr>
          <p:nvPr>
            <p:ph type="dt" sz="half" idx="10"/>
          </p:nvPr>
        </p:nvSpPr>
        <p:spPr/>
        <p:txBody>
          <a:bodyPr/>
          <a:lstStyle/>
          <a:p>
            <a:fld id="{3187C47F-8F0E-4227-95EB-A1E311673AF1}" type="datetimeFigureOut">
              <a:rPr lang="en-CA" smtClean="0"/>
              <a:t>2020-01-10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81DDC65A-91C4-4EA5-AC7C-C494F48C67EF}" type="slidenum">
              <a:rPr lang="en-CA" smtClean="0"/>
              <a:t>‹#›</a:t>
            </a:fld>
            <a:endParaRPr lang="en-CA"/>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623269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187C47F-8F0E-4227-95EB-A1E311673AF1}" type="datetimeFigureOut">
              <a:rPr lang="en-CA" smtClean="0"/>
              <a:t>2020-01-10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1094699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3187C47F-8F0E-4227-95EB-A1E311673AF1}" type="datetimeFigureOut">
              <a:rPr lang="en-CA" smtClean="0"/>
              <a:t>2020-01-10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81DDC65A-91C4-4EA5-AC7C-C494F48C67EF}" type="slidenum">
              <a:rPr lang="en-CA" smtClean="0"/>
              <a:t>‹#›</a:t>
            </a:fld>
            <a:endParaRPr lang="en-CA"/>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extLst>
      <p:ext uri="{BB962C8B-B14F-4D97-AF65-F5344CB8AC3E}">
        <p14:creationId xmlns:p14="http://schemas.microsoft.com/office/powerpoint/2010/main" val="220915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87C47F-8F0E-4227-95EB-A1E311673AF1}" type="datetimeFigureOut">
              <a:rPr lang="en-CA" smtClean="0"/>
              <a:t>2020-01-10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2000260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524000" y="274641"/>
            <a:ext cx="7416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187C47F-8F0E-4227-95EB-A1E311673AF1}" type="datetimeFigureOut">
              <a:rPr lang="en-CA" smtClean="0"/>
              <a:t>2020-01-10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81DDC65A-91C4-4EA5-AC7C-C494F48C67EF}" type="slidenum">
              <a:rPr lang="en-CA" smtClean="0"/>
              <a:t>‹#›</a:t>
            </a:fld>
            <a:endParaRPr lang="en-CA"/>
          </a:p>
        </p:txBody>
      </p:sp>
    </p:spTree>
    <p:extLst>
      <p:ext uri="{BB962C8B-B14F-4D97-AF65-F5344CB8AC3E}">
        <p14:creationId xmlns:p14="http://schemas.microsoft.com/office/powerpoint/2010/main" val="870775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392BE-79C4-418D-9EBF-34F25286361B}"/>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ABBA3AA-D4F4-4CAA-8F53-D20D839E33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CDE3E7-F849-45D4-86C4-1EECC20F66B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F9A7171-503F-41FA-A7BD-6656009CFEB1}" type="datetimeFigureOut">
              <a:rPr lang="en-CA" smtClean="0"/>
              <a:t>2020-01-10</a:t>
            </a:fld>
            <a:endParaRPr lang="en-CA"/>
          </a:p>
        </p:txBody>
      </p:sp>
      <p:sp>
        <p:nvSpPr>
          <p:cNvPr id="5" name="Footer Placeholder 4">
            <a:extLst>
              <a:ext uri="{FF2B5EF4-FFF2-40B4-BE49-F238E27FC236}">
                <a16:creationId xmlns:a16="http://schemas.microsoft.com/office/drawing/2014/main" id="{2DC0EEAC-4339-4605-B1B9-B84F350952A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F3BFAAC9-5D17-4694-AF26-BF5EE36EED2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842891-3659-47A3-AA5A-C99B49D0BA85}" type="slidenum">
              <a:rPr lang="en-CA" smtClean="0"/>
              <a:t>‹#›</a:t>
            </a:fld>
            <a:endParaRPr lang="en-CA"/>
          </a:p>
        </p:txBody>
      </p:sp>
    </p:spTree>
    <p:extLst>
      <p:ext uri="{BB962C8B-B14F-4D97-AF65-F5344CB8AC3E}">
        <p14:creationId xmlns:p14="http://schemas.microsoft.com/office/powerpoint/2010/main" val="377973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187C47F-8F0E-4227-95EB-A1E311673AF1}" type="datetimeFigureOut">
              <a:rPr lang="en-CA" smtClean="0"/>
              <a:t>2020-01-10</a:t>
            </a:fld>
            <a:endParaRPr lang="en-CA"/>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CA"/>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1DDC65A-91C4-4EA5-AC7C-C494F48C67EF}" type="slidenum">
              <a:rPr lang="en-CA" smtClean="0"/>
              <a:t>‹#›</a:t>
            </a:fld>
            <a:endParaRPr lang="en-CA"/>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553323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8.jpg"/><Relationship Id="rId1" Type="http://schemas.openxmlformats.org/officeDocument/2006/relationships/slideLayout" Target="../slideLayouts/slideLayout5.xml"/><Relationship Id="rId5" Type="http://schemas.openxmlformats.org/officeDocument/2006/relationships/image" Target="../media/image29.jpg"/><Relationship Id="rId4" Type="http://schemas.openxmlformats.org/officeDocument/2006/relationships/chart" Target="../charts/char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5.xml"/><Relationship Id="rId5" Type="http://schemas.openxmlformats.org/officeDocument/2006/relationships/image" Target="../media/image36.jp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diagramLayout" Target="../diagrams/layout4.xml"/><Relationship Id="rId7" Type="http://schemas.openxmlformats.org/officeDocument/2006/relationships/image" Target="../media/image41.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73" y="-792633"/>
            <a:ext cx="12265473" cy="8740357"/>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361292" y="673244"/>
            <a:ext cx="8497208" cy="1829761"/>
          </a:xfrm>
        </p:spPr>
        <p:txBody>
          <a:bodyPr>
            <a:normAutofit/>
          </a:bodyPr>
          <a:lstStyle/>
          <a:p>
            <a:pPr algn="ctr"/>
            <a:r>
              <a:rPr lang="en-CA" dirty="0">
                <a:solidFill>
                  <a:schemeClr val="bg1"/>
                </a:solidFill>
              </a:rPr>
              <a:t>Boundary Woodlot Association </a:t>
            </a:r>
            <a:br>
              <a:rPr lang="en-CA" dirty="0">
                <a:solidFill>
                  <a:schemeClr val="bg1"/>
                </a:solidFill>
              </a:rPr>
            </a:br>
            <a:r>
              <a:rPr lang="en-CA" dirty="0">
                <a:solidFill>
                  <a:schemeClr val="bg1"/>
                </a:solidFill>
              </a:rPr>
              <a:t>Winter Meeting</a:t>
            </a:r>
          </a:p>
        </p:txBody>
      </p:sp>
      <p:sp>
        <p:nvSpPr>
          <p:cNvPr id="3" name="Subtitle 2"/>
          <p:cNvSpPr>
            <a:spLocks noGrp="1"/>
          </p:cNvSpPr>
          <p:nvPr>
            <p:ph type="subTitle" idx="1"/>
          </p:nvPr>
        </p:nvSpPr>
        <p:spPr>
          <a:xfrm>
            <a:off x="2644080" y="2503005"/>
            <a:ext cx="7560840" cy="2088232"/>
          </a:xfrm>
        </p:spPr>
        <p:txBody>
          <a:bodyPr>
            <a:normAutofit/>
          </a:bodyPr>
          <a:lstStyle/>
          <a:p>
            <a:pPr algn="ctr"/>
            <a:r>
              <a:rPr lang="en-CA" b="1" dirty="0">
                <a:solidFill>
                  <a:schemeClr val="bg1"/>
                </a:solidFill>
              </a:rPr>
              <a:t>January 11, 2020</a:t>
            </a:r>
          </a:p>
          <a:p>
            <a:pPr algn="ctr"/>
            <a:endParaRPr lang="en-CA" b="1" dirty="0">
              <a:solidFill>
                <a:schemeClr val="bg1"/>
              </a:solidFill>
            </a:endParaRPr>
          </a:p>
          <a:p>
            <a:pPr algn="ctr"/>
            <a:r>
              <a:rPr lang="en-CA" b="1" dirty="0">
                <a:solidFill>
                  <a:schemeClr val="bg1"/>
                </a:solidFill>
              </a:rPr>
              <a:t>Marnie Duthie-Holt</a:t>
            </a:r>
          </a:p>
          <a:p>
            <a:pPr algn="ctr"/>
            <a:r>
              <a:rPr lang="en-CA" dirty="0">
                <a:solidFill>
                  <a:schemeClr val="bg1"/>
                </a:solidFill>
              </a:rPr>
              <a:t>Regional Entomologist</a:t>
            </a:r>
            <a:br>
              <a:rPr lang="en-CA" dirty="0">
                <a:solidFill>
                  <a:schemeClr val="bg1"/>
                </a:solidFill>
              </a:rPr>
            </a:br>
            <a:endParaRPr lang="en-CA" dirty="0">
              <a:solidFill>
                <a:schemeClr val="bg1"/>
              </a:solidFill>
            </a:endParaRPr>
          </a:p>
        </p:txBody>
      </p:sp>
      <p:pic>
        <p:nvPicPr>
          <p:cNvPr id="8" name="Picture 7">
            <a:extLst>
              <a:ext uri="{FF2B5EF4-FFF2-40B4-BE49-F238E27FC236}">
                <a16:creationId xmlns:a16="http://schemas.microsoft.com/office/drawing/2014/main" id="{C602AF0A-E3A7-410C-AA69-916E2FB6C0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438" t="8000" r="28738" b="9401"/>
          <a:stretch/>
        </p:blipFill>
        <p:spPr>
          <a:xfrm>
            <a:off x="2099194" y="4831769"/>
            <a:ext cx="1993024" cy="1896587"/>
          </a:xfrm>
          <a:prstGeom prst="rect">
            <a:avLst/>
          </a:prstGeom>
          <a:ln w="2286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FF6B2C1A-FA92-407E-B3D2-E326459868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8309" y="4797041"/>
            <a:ext cx="2160240" cy="1910107"/>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1795ECA5-6952-4456-967D-540B4E227E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4640" y="4814263"/>
            <a:ext cx="2520280" cy="194882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65329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CA59830-C8F7-42E6-88B0-954DCF7E4399}"/>
              </a:ext>
            </a:extLst>
          </p:cNvPr>
          <p:cNvSpPr>
            <a:spLocks noGrp="1"/>
          </p:cNvSpPr>
          <p:nvPr>
            <p:ph type="title"/>
          </p:nvPr>
        </p:nvSpPr>
        <p:spPr>
          <a:xfrm>
            <a:off x="863029" y="1012004"/>
            <a:ext cx="3416158" cy="4795408"/>
          </a:xfrm>
        </p:spPr>
        <p:txBody>
          <a:bodyPr>
            <a:normAutofit/>
          </a:bodyPr>
          <a:lstStyle/>
          <a:p>
            <a:r>
              <a:rPr lang="en-CA" dirty="0">
                <a:solidFill>
                  <a:srgbClr val="FFFFFF"/>
                </a:solidFill>
              </a:rPr>
              <a:t>Overview</a:t>
            </a:r>
          </a:p>
        </p:txBody>
      </p:sp>
      <p:graphicFrame>
        <p:nvGraphicFramePr>
          <p:cNvPr id="5" name="Content Placeholder 2">
            <a:extLst>
              <a:ext uri="{FF2B5EF4-FFF2-40B4-BE49-F238E27FC236}">
                <a16:creationId xmlns:a16="http://schemas.microsoft.com/office/drawing/2014/main" id="{DA42901E-8BBB-416F-B6B1-5347FA64C8FE}"/>
              </a:ext>
            </a:extLst>
          </p:cNvPr>
          <p:cNvGraphicFramePr>
            <a:graphicFrameLocks noGrp="1"/>
          </p:cNvGraphicFramePr>
          <p:nvPr>
            <p:ph idx="1"/>
            <p:extLst>
              <p:ext uri="{D42A27DB-BD31-4B8C-83A1-F6EECF244321}">
                <p14:modId xmlns:p14="http://schemas.microsoft.com/office/powerpoint/2010/main" val="1790382972"/>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746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957F59-D989-4378-954C-C444BDFE87AF}"/>
              </a:ext>
            </a:extLst>
          </p:cNvPr>
          <p:cNvSpPr>
            <a:spLocks noGrp="1"/>
          </p:cNvSpPr>
          <p:nvPr>
            <p:ph type="title"/>
          </p:nvPr>
        </p:nvSpPr>
        <p:spPr>
          <a:xfrm>
            <a:off x="5231904" y="-86782"/>
            <a:ext cx="8229600" cy="1143000"/>
          </a:xfrm>
        </p:spPr>
        <p:txBody>
          <a:bodyPr/>
          <a:lstStyle/>
          <a:p>
            <a:r>
              <a:rPr lang="en-CA" dirty="0"/>
              <a:t>Drought</a:t>
            </a:r>
          </a:p>
        </p:txBody>
      </p:sp>
      <p:graphicFrame>
        <p:nvGraphicFramePr>
          <p:cNvPr id="4" name="Content Placeholder 3">
            <a:extLst>
              <a:ext uri="{FF2B5EF4-FFF2-40B4-BE49-F238E27FC236}">
                <a16:creationId xmlns:a16="http://schemas.microsoft.com/office/drawing/2014/main" id="{6606566C-7E0D-426E-ABA2-DE884DD6ADA4}"/>
              </a:ext>
            </a:extLst>
          </p:cNvPr>
          <p:cNvGraphicFramePr>
            <a:graphicFrameLocks noGrp="1"/>
          </p:cNvGraphicFramePr>
          <p:nvPr>
            <p:ph idx="1"/>
            <p:extLst>
              <p:ext uri="{D42A27DB-BD31-4B8C-83A1-F6EECF244321}">
                <p14:modId xmlns:p14="http://schemas.microsoft.com/office/powerpoint/2010/main" val="30522576"/>
              </p:ext>
            </p:extLst>
          </p:nvPr>
        </p:nvGraphicFramePr>
        <p:xfrm>
          <a:off x="1785186" y="562769"/>
          <a:ext cx="8229600" cy="573246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06375376-675C-43A7-881D-3E76F6F86C0E}"/>
              </a:ext>
            </a:extLst>
          </p:cNvPr>
          <p:cNvSpPr txBox="1"/>
          <p:nvPr/>
        </p:nvSpPr>
        <p:spPr>
          <a:xfrm>
            <a:off x="6750165" y="6295231"/>
            <a:ext cx="28007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t>Boundary TSA – heaviest hit</a:t>
            </a:r>
          </a:p>
        </p:txBody>
      </p:sp>
      <p:sp>
        <p:nvSpPr>
          <p:cNvPr id="2" name="TextBox 1">
            <a:extLst>
              <a:ext uri="{FF2B5EF4-FFF2-40B4-BE49-F238E27FC236}">
                <a16:creationId xmlns:a16="http://schemas.microsoft.com/office/drawing/2014/main" id="{A2E18D99-696B-4471-B1C1-6F29EBB7EC72}"/>
              </a:ext>
            </a:extLst>
          </p:cNvPr>
          <p:cNvSpPr txBox="1"/>
          <p:nvPr/>
        </p:nvSpPr>
        <p:spPr>
          <a:xfrm>
            <a:off x="1025418" y="2564282"/>
            <a:ext cx="4171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t>ha</a:t>
            </a:r>
          </a:p>
        </p:txBody>
      </p:sp>
    </p:spTree>
    <p:extLst>
      <p:ext uri="{BB962C8B-B14F-4D97-AF65-F5344CB8AC3E}">
        <p14:creationId xmlns:p14="http://schemas.microsoft.com/office/powerpoint/2010/main" val="181679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D62DCD9-FC63-4F06-B2EF-B0060CF75419}"/>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174662"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3" name="Title 2">
            <a:extLst>
              <a:ext uri="{FF2B5EF4-FFF2-40B4-BE49-F238E27FC236}">
                <a16:creationId xmlns:a16="http://schemas.microsoft.com/office/drawing/2014/main" id="{8B8B9ECA-6585-4614-A9DF-01CE40A75BDD}"/>
              </a:ext>
            </a:extLst>
          </p:cNvPr>
          <p:cNvSpPr>
            <a:spLocks noGrp="1"/>
          </p:cNvSpPr>
          <p:nvPr>
            <p:ph type="title"/>
          </p:nvPr>
        </p:nvSpPr>
        <p:spPr>
          <a:xfrm>
            <a:off x="675011" y="1173797"/>
            <a:ext cx="4204137" cy="1342754"/>
          </a:xfrm>
        </p:spPr>
        <p:txBody>
          <a:bodyPr vert="horz" lIns="91440" tIns="45720" rIns="91440" bIns="45720" rtlCol="0" anchor="ctr">
            <a:normAutofit/>
          </a:bodyPr>
          <a:lstStyle/>
          <a:p>
            <a:pPr algn="ctr" defTabSz="914400"/>
            <a:r>
              <a:rPr lang="en-US" sz="4400" b="1" dirty="0"/>
              <a:t>Drought</a:t>
            </a:r>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A0EA492-C3C0-4527-82A5-40B0AF7F6766}"/>
              </a:ext>
            </a:extLst>
          </p:cNvPr>
          <p:cNvSpPr txBox="1"/>
          <p:nvPr/>
        </p:nvSpPr>
        <p:spPr>
          <a:xfrm>
            <a:off x="480568" y="3542970"/>
            <a:ext cx="4593021" cy="2619839"/>
          </a:xfrm>
          <a:prstGeom prst="rect">
            <a:avLst/>
          </a:prstGeom>
        </p:spPr>
        <p:txBody>
          <a:bodyPr vert="horz" lIns="91440" tIns="45720" rIns="91440" bIns="45720" rtlCol="0" anchor="ctr">
            <a:noAutofit/>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1" i="0" u="none" strike="noStrike" cap="none" spc="0" normalizeH="0" baseline="0" noProof="0" dirty="0">
                <a:ln>
                  <a:noFill/>
                </a:ln>
                <a:effectLst/>
                <a:uLnTx/>
                <a:uFillTx/>
              </a:rPr>
              <a:t>“Hot droughts” </a:t>
            </a:r>
            <a:endParaRPr lang="en-US" sz="2400" dirty="0"/>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low precipitation &amp; high temperatures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lang="en-US" sz="2400" dirty="0"/>
              <a:t>D</a:t>
            </a:r>
            <a:r>
              <a:rPr kumimoji="0" lang="en-US" sz="2400" b="0" i="0" u="none" strike="noStrike" cap="none" spc="0" normalizeH="0" baseline="0" noProof="0" dirty="0" err="1">
                <a:ln>
                  <a:noFill/>
                </a:ln>
                <a:effectLst/>
                <a:uLnTx/>
                <a:uFillTx/>
              </a:rPr>
              <a:t>irect</a:t>
            </a:r>
            <a:r>
              <a:rPr kumimoji="0" lang="en-US" sz="2400" b="0" i="0" u="none" strike="noStrike" cap="none" spc="0" normalizeH="0" baseline="0" noProof="0" dirty="0">
                <a:ln>
                  <a:noFill/>
                </a:ln>
                <a:effectLst/>
                <a:uLnTx/>
                <a:uFillTx/>
              </a:rPr>
              <a:t> impacts;</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reduced growth, </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crown die­‐back,  </a:t>
            </a:r>
          </a:p>
          <a:p>
            <a:pPr marL="742950" marR="0" lvl="1"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mortality; </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lang="en-US" sz="2400" dirty="0">
                <a:highlight>
                  <a:srgbClr val="FFFF00"/>
                </a:highlight>
              </a:rPr>
              <a:t>I</a:t>
            </a:r>
            <a:r>
              <a:rPr kumimoji="0" lang="en-US" sz="2400" b="0" i="0" u="none" strike="noStrike" cap="none" spc="0" normalizeH="0" baseline="0" noProof="0" dirty="0" err="1">
                <a:ln>
                  <a:noFill/>
                </a:ln>
                <a:effectLst/>
                <a:highlight>
                  <a:srgbClr val="FFFF00"/>
                </a:highlight>
                <a:uLnTx/>
                <a:uFillTx/>
              </a:rPr>
              <a:t>ndirect</a:t>
            </a:r>
            <a:r>
              <a:rPr kumimoji="0" lang="en-US" sz="2400" b="0" i="0" u="none" strike="noStrike" cap="none" spc="0" normalizeH="0" baseline="0" noProof="0" dirty="0">
                <a:ln>
                  <a:noFill/>
                </a:ln>
                <a:effectLst/>
                <a:highlight>
                  <a:srgbClr val="FFFF00"/>
                </a:highlight>
                <a:uLnTx/>
                <a:uFillTx/>
              </a:rPr>
              <a:t> impacts </a:t>
            </a:r>
          </a:p>
          <a:p>
            <a:pPr marL="742950" lvl="1" indent="-228600">
              <a:lnSpc>
                <a:spcPct val="90000"/>
              </a:lnSpc>
              <a:spcAft>
                <a:spcPts val="600"/>
              </a:spcAft>
              <a:buFont typeface="Arial" panose="020B0604020202020204" pitchFamily="34" charset="0"/>
              <a:buChar char="•"/>
            </a:pPr>
            <a:r>
              <a:rPr kumimoji="0" lang="en-US" sz="2400" b="0" i="0" u="none" strike="noStrike" cap="none" spc="0" normalizeH="0" baseline="0" noProof="0" dirty="0">
                <a:ln>
                  <a:noFill/>
                </a:ln>
                <a:effectLst/>
                <a:highlight>
                  <a:srgbClr val="FFFF00"/>
                </a:highlight>
                <a:uLnTx/>
                <a:uFillTx/>
              </a:rPr>
              <a:t>decreased resistance to insect and disease attack</a:t>
            </a:r>
          </a:p>
        </p:txBody>
      </p:sp>
      <p:sp>
        <p:nvSpPr>
          <p:cNvPr id="4" name="TextBox 3">
            <a:extLst>
              <a:ext uri="{FF2B5EF4-FFF2-40B4-BE49-F238E27FC236}">
                <a16:creationId xmlns:a16="http://schemas.microsoft.com/office/drawing/2014/main" id="{487C790C-7480-4047-9932-EB048482B0A7}"/>
              </a:ext>
            </a:extLst>
          </p:cNvPr>
          <p:cNvSpPr txBox="1"/>
          <p:nvPr/>
        </p:nvSpPr>
        <p:spPr>
          <a:xfrm>
            <a:off x="4913585" y="6037412"/>
            <a:ext cx="6684403" cy="646331"/>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r>
              <a:rPr kumimoji="0" lang="en-CA" b="0" i="0" u="none" strike="noStrike" kern="1200" cap="none" spc="0" normalizeH="0" baseline="0" noProof="0" dirty="0">
                <a:ln>
                  <a:noFill/>
                </a:ln>
                <a:solidFill>
                  <a:prstClr val="black"/>
                </a:solidFill>
                <a:effectLst/>
                <a:uLnTx/>
                <a:uFillTx/>
                <a:latin typeface="Calibri" panose="020F0502020204030204"/>
                <a:ea typeface="+mn-ea"/>
                <a:cs typeface="+mn-cs"/>
              </a:rPr>
              <a:t>Bark beetles, engraver beetles, and weevils are particularly sensitive to drought conditions with populations increasing!</a:t>
            </a:r>
          </a:p>
        </p:txBody>
      </p:sp>
    </p:spTree>
    <p:extLst>
      <p:ext uri="{BB962C8B-B14F-4D97-AF65-F5344CB8AC3E}">
        <p14:creationId xmlns:p14="http://schemas.microsoft.com/office/powerpoint/2010/main" val="113945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mduthieh\Dropbox\Camera Uploads\2018-07-07 10.27.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1024" y="-2717800"/>
            <a:ext cx="16459200" cy="12293600"/>
          </a:xfrm>
          <a:prstGeom prst="rect">
            <a:avLst/>
          </a:prstGeom>
          <a:solidFill>
            <a:schemeClr val="accent4">
              <a:lumMod val="40000"/>
              <a:lumOff val="60000"/>
            </a:schemeClr>
          </a:solidFill>
        </p:spPr>
      </p:pic>
      <p:sp>
        <p:nvSpPr>
          <p:cNvPr id="2" name="Title 1"/>
          <p:cNvSpPr>
            <a:spLocks noGrp="1"/>
          </p:cNvSpPr>
          <p:nvPr>
            <p:ph type="title"/>
          </p:nvPr>
        </p:nvSpPr>
        <p:spPr/>
        <p:txBody>
          <a:bodyPr>
            <a:normAutofit/>
          </a:bodyPr>
          <a:lstStyle/>
          <a:p>
            <a:endParaRPr lang="en-CA" dirty="0"/>
          </a:p>
        </p:txBody>
      </p:sp>
      <p:sp>
        <p:nvSpPr>
          <p:cNvPr id="6" name="Content Placeholder 5"/>
          <p:cNvSpPr>
            <a:spLocks noGrp="1"/>
          </p:cNvSpPr>
          <p:nvPr>
            <p:ph sz="half" idx="2"/>
          </p:nvPr>
        </p:nvSpPr>
        <p:spPr/>
        <p:txBody>
          <a:bodyPr/>
          <a:lstStyle/>
          <a:p>
            <a:endParaRPr lang="en-CA" dirty="0"/>
          </a:p>
        </p:txBody>
      </p:sp>
      <p:sp>
        <p:nvSpPr>
          <p:cNvPr id="7" name="TextBox 6"/>
          <p:cNvSpPr txBox="1"/>
          <p:nvPr/>
        </p:nvSpPr>
        <p:spPr>
          <a:xfrm>
            <a:off x="2855641" y="2204865"/>
            <a:ext cx="2368597" cy="461665"/>
          </a:xfrm>
          <a:prstGeom prst="rect">
            <a:avLst/>
          </a:prstGeom>
          <a:solidFill>
            <a:schemeClr val="accent4">
              <a:lumMod val="20000"/>
              <a:lumOff val="80000"/>
            </a:schemeClr>
          </a:solidFill>
        </p:spPr>
        <p:txBody>
          <a:bodyPr wrap="none" rtlCol="0">
            <a:spAutoFit/>
          </a:bodyPr>
          <a:lstStyle/>
          <a:p>
            <a:r>
              <a:rPr lang="en-CA" sz="2400" dirty="0">
                <a:solidFill>
                  <a:prstClr val="black"/>
                </a:solidFill>
                <a:latin typeface="Gill Sans MT"/>
              </a:rPr>
              <a:t>Favorable Habitat</a:t>
            </a:r>
          </a:p>
        </p:txBody>
      </p:sp>
      <p:sp>
        <p:nvSpPr>
          <p:cNvPr id="9" name="TextBox 8"/>
          <p:cNvSpPr txBox="1"/>
          <p:nvPr/>
        </p:nvSpPr>
        <p:spPr>
          <a:xfrm>
            <a:off x="2855640" y="2967336"/>
            <a:ext cx="2514086" cy="461665"/>
          </a:xfrm>
          <a:prstGeom prst="rect">
            <a:avLst/>
          </a:prstGeom>
          <a:solidFill>
            <a:schemeClr val="accent4">
              <a:lumMod val="20000"/>
              <a:lumOff val="80000"/>
            </a:schemeClr>
          </a:solidFill>
        </p:spPr>
        <p:txBody>
          <a:bodyPr wrap="none" rtlCol="0">
            <a:spAutoFit/>
          </a:bodyPr>
          <a:lstStyle/>
          <a:p>
            <a:r>
              <a:rPr lang="en-CA" sz="2400" dirty="0">
                <a:solidFill>
                  <a:prstClr val="black"/>
                </a:solidFill>
                <a:latin typeface="Gill Sans MT"/>
              </a:rPr>
              <a:t>Favorable Weather</a:t>
            </a:r>
          </a:p>
        </p:txBody>
      </p:sp>
      <p:sp>
        <p:nvSpPr>
          <p:cNvPr id="10" name="TextBox 9"/>
          <p:cNvSpPr txBox="1"/>
          <p:nvPr/>
        </p:nvSpPr>
        <p:spPr>
          <a:xfrm>
            <a:off x="2855640" y="3789041"/>
            <a:ext cx="2602892" cy="461665"/>
          </a:xfrm>
          <a:prstGeom prst="rect">
            <a:avLst/>
          </a:prstGeom>
          <a:solidFill>
            <a:schemeClr val="accent4">
              <a:lumMod val="20000"/>
              <a:lumOff val="80000"/>
            </a:schemeClr>
          </a:solidFill>
        </p:spPr>
        <p:txBody>
          <a:bodyPr wrap="none" rtlCol="0">
            <a:spAutoFit/>
          </a:bodyPr>
          <a:lstStyle/>
          <a:p>
            <a:r>
              <a:rPr lang="en-CA" sz="2400" dirty="0" err="1">
                <a:solidFill>
                  <a:prstClr val="black"/>
                </a:solidFill>
                <a:latin typeface="Gill Sans MT"/>
              </a:rPr>
              <a:t>Overmature</a:t>
            </a:r>
            <a:r>
              <a:rPr lang="en-CA" sz="2400" dirty="0">
                <a:solidFill>
                  <a:prstClr val="black"/>
                </a:solidFill>
                <a:latin typeface="Gill Sans MT"/>
              </a:rPr>
              <a:t> Forest</a:t>
            </a:r>
          </a:p>
        </p:txBody>
      </p:sp>
      <p:sp>
        <p:nvSpPr>
          <p:cNvPr id="11" name="TextBox 10"/>
          <p:cNvSpPr txBox="1"/>
          <p:nvPr/>
        </p:nvSpPr>
        <p:spPr>
          <a:xfrm>
            <a:off x="2862002" y="4581129"/>
            <a:ext cx="2573653" cy="461665"/>
          </a:xfrm>
          <a:prstGeom prst="rect">
            <a:avLst/>
          </a:prstGeom>
          <a:solidFill>
            <a:schemeClr val="accent4">
              <a:lumMod val="20000"/>
              <a:lumOff val="80000"/>
            </a:schemeClr>
          </a:solidFill>
        </p:spPr>
        <p:txBody>
          <a:bodyPr wrap="none" rtlCol="0">
            <a:spAutoFit/>
          </a:bodyPr>
          <a:lstStyle/>
          <a:p>
            <a:r>
              <a:rPr lang="en-CA" sz="2400" dirty="0">
                <a:solidFill>
                  <a:prstClr val="black"/>
                </a:solidFill>
                <a:latin typeface="Gill Sans MT"/>
              </a:rPr>
              <a:t>Trees Under Stress</a:t>
            </a:r>
          </a:p>
        </p:txBody>
      </p:sp>
      <p:sp>
        <p:nvSpPr>
          <p:cNvPr id="12" name="TextBox 11"/>
          <p:cNvSpPr txBox="1"/>
          <p:nvPr/>
        </p:nvSpPr>
        <p:spPr>
          <a:xfrm>
            <a:off x="5959123" y="2822433"/>
            <a:ext cx="2515753" cy="461665"/>
          </a:xfrm>
          <a:prstGeom prst="rect">
            <a:avLst/>
          </a:prstGeom>
          <a:solidFill>
            <a:srgbClr val="92D050"/>
          </a:solidFill>
        </p:spPr>
        <p:txBody>
          <a:bodyPr wrap="none" rtlCol="0">
            <a:spAutoFit/>
          </a:bodyPr>
          <a:lstStyle/>
          <a:p>
            <a:r>
              <a:rPr lang="en-CA" sz="2400" dirty="0">
                <a:solidFill>
                  <a:prstClr val="black"/>
                </a:solidFill>
                <a:latin typeface="Gill Sans MT"/>
              </a:rPr>
              <a:t>Population Buildup</a:t>
            </a:r>
          </a:p>
        </p:txBody>
      </p:sp>
      <p:sp>
        <p:nvSpPr>
          <p:cNvPr id="13" name="TextBox 12"/>
          <p:cNvSpPr txBox="1"/>
          <p:nvPr/>
        </p:nvSpPr>
        <p:spPr>
          <a:xfrm>
            <a:off x="6080311" y="4213904"/>
            <a:ext cx="2273379" cy="461665"/>
          </a:xfrm>
          <a:prstGeom prst="rect">
            <a:avLst/>
          </a:prstGeom>
          <a:solidFill>
            <a:srgbClr val="92D050"/>
          </a:solidFill>
        </p:spPr>
        <p:txBody>
          <a:bodyPr wrap="none" rtlCol="0">
            <a:spAutoFit/>
          </a:bodyPr>
          <a:lstStyle/>
          <a:p>
            <a:r>
              <a:rPr lang="en-CA" sz="2400" dirty="0">
                <a:solidFill>
                  <a:prstClr val="black"/>
                </a:solidFill>
                <a:latin typeface="Gill Sans MT"/>
              </a:rPr>
              <a:t>Susceptible Host</a:t>
            </a:r>
          </a:p>
        </p:txBody>
      </p:sp>
      <p:sp>
        <p:nvSpPr>
          <p:cNvPr id="14" name="TextBox 13"/>
          <p:cNvSpPr txBox="1"/>
          <p:nvPr/>
        </p:nvSpPr>
        <p:spPr>
          <a:xfrm>
            <a:off x="8867800" y="3319114"/>
            <a:ext cx="1800200" cy="830997"/>
          </a:xfrm>
          <a:prstGeom prst="rect">
            <a:avLst/>
          </a:prstGeom>
          <a:solidFill>
            <a:srgbClr val="FF0000"/>
          </a:solidFill>
        </p:spPr>
        <p:txBody>
          <a:bodyPr wrap="square" rtlCol="0">
            <a:spAutoFit/>
          </a:bodyPr>
          <a:lstStyle/>
          <a:p>
            <a:r>
              <a:rPr lang="en-CA" sz="2400" dirty="0">
                <a:solidFill>
                  <a:prstClr val="white"/>
                </a:solidFill>
                <a:latin typeface="Gill Sans MT"/>
              </a:rPr>
              <a:t>Outbreak in Living Trees</a:t>
            </a:r>
          </a:p>
        </p:txBody>
      </p:sp>
      <p:sp>
        <p:nvSpPr>
          <p:cNvPr id="15" name="Right Arrow 14"/>
          <p:cNvSpPr/>
          <p:nvPr/>
        </p:nvSpPr>
        <p:spPr>
          <a:xfrm rot="1615433">
            <a:off x="5269407" y="2528836"/>
            <a:ext cx="632568" cy="275386"/>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
        <p:nvSpPr>
          <p:cNvPr id="16" name="Right Arrow 15"/>
          <p:cNvSpPr/>
          <p:nvPr/>
        </p:nvSpPr>
        <p:spPr>
          <a:xfrm rot="19854371">
            <a:off x="5323804" y="3129260"/>
            <a:ext cx="632568" cy="275386"/>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
        <p:nvSpPr>
          <p:cNvPr id="17" name="Right Arrow 16"/>
          <p:cNvSpPr/>
          <p:nvPr/>
        </p:nvSpPr>
        <p:spPr>
          <a:xfrm rot="1615433">
            <a:off x="5419676" y="3917331"/>
            <a:ext cx="632568" cy="275386"/>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
        <p:nvSpPr>
          <p:cNvPr id="18" name="Right Arrow 17"/>
          <p:cNvSpPr/>
          <p:nvPr/>
        </p:nvSpPr>
        <p:spPr>
          <a:xfrm rot="19854371">
            <a:off x="5462699" y="4630990"/>
            <a:ext cx="632568" cy="275386"/>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
        <p:nvSpPr>
          <p:cNvPr id="19" name="Right Arrow 18"/>
          <p:cNvSpPr/>
          <p:nvPr/>
        </p:nvSpPr>
        <p:spPr>
          <a:xfrm rot="1615433">
            <a:off x="8381756" y="3154227"/>
            <a:ext cx="632568" cy="275386"/>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
        <p:nvSpPr>
          <p:cNvPr id="20" name="Right Arrow 19"/>
          <p:cNvSpPr/>
          <p:nvPr/>
        </p:nvSpPr>
        <p:spPr>
          <a:xfrm rot="19854371">
            <a:off x="8382778" y="4263765"/>
            <a:ext cx="632568" cy="275386"/>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latin typeface="Gill Sans MT"/>
            </a:endParaRPr>
          </a:p>
        </p:txBody>
      </p:sp>
    </p:spTree>
    <p:extLst>
      <p:ext uri="{BB962C8B-B14F-4D97-AF65-F5344CB8AC3E}">
        <p14:creationId xmlns:p14="http://schemas.microsoft.com/office/powerpoint/2010/main" val="34301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horizontal)">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AB45E00A-5399-42E8-9A66-E94420D311CB}"/>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Douglas-fir beetle over the last decade 2010-2019</a:t>
            </a:r>
          </a:p>
        </p:txBody>
      </p:sp>
      <p:graphicFrame>
        <p:nvGraphicFramePr>
          <p:cNvPr id="4" name="Content Placeholder 3">
            <a:extLst>
              <a:ext uri="{FF2B5EF4-FFF2-40B4-BE49-F238E27FC236}">
                <a16:creationId xmlns:a16="http://schemas.microsoft.com/office/drawing/2014/main" id="{EF40DB30-402C-418A-8BCA-DF7EA7E1CF04}"/>
              </a:ext>
            </a:extLst>
          </p:cNvPr>
          <p:cNvGraphicFramePr>
            <a:graphicFrameLocks noGrp="1"/>
          </p:cNvGraphicFramePr>
          <p:nvPr>
            <p:ph idx="1"/>
            <p:extLst>
              <p:ext uri="{D42A27DB-BD31-4B8C-83A1-F6EECF244321}">
                <p14:modId xmlns:p14="http://schemas.microsoft.com/office/powerpoint/2010/main" val="1025573329"/>
              </p:ext>
            </p:extLst>
          </p:nvPr>
        </p:nvGraphicFramePr>
        <p:xfrm>
          <a:off x="4544017" y="357352"/>
          <a:ext cx="6959008" cy="58857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798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838FDE71-7DE8-4C1C-BDFE-0F4DF35DD03C}"/>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Douglas-fir beetle in Boundary over last decade</a:t>
            </a:r>
          </a:p>
        </p:txBody>
      </p:sp>
      <p:graphicFrame>
        <p:nvGraphicFramePr>
          <p:cNvPr id="4" name="Content Placeholder 3">
            <a:extLst>
              <a:ext uri="{FF2B5EF4-FFF2-40B4-BE49-F238E27FC236}">
                <a16:creationId xmlns:a16="http://schemas.microsoft.com/office/drawing/2014/main" id="{3ABB01F0-4E9A-440E-9B7D-00A9ADAB3E86}"/>
              </a:ext>
            </a:extLst>
          </p:cNvPr>
          <p:cNvGraphicFramePr>
            <a:graphicFrameLocks noGrp="1"/>
          </p:cNvGraphicFramePr>
          <p:nvPr>
            <p:ph idx="1"/>
            <p:extLst>
              <p:ext uri="{D42A27DB-BD31-4B8C-83A1-F6EECF244321}">
                <p14:modId xmlns:p14="http://schemas.microsoft.com/office/powerpoint/2010/main" val="2207595428"/>
              </p:ext>
            </p:extLst>
          </p:nvPr>
        </p:nvGraphicFramePr>
        <p:xfrm>
          <a:off x="5010150" y="685800"/>
          <a:ext cx="6492875" cy="51054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D9D4D67-1401-4795-8BF5-B4FE10B095C6}"/>
              </a:ext>
            </a:extLst>
          </p:cNvPr>
          <p:cNvSpPr txBox="1"/>
          <p:nvPr/>
        </p:nvSpPr>
        <p:spPr>
          <a:xfrm>
            <a:off x="261885" y="6246167"/>
            <a:ext cx="3612207" cy="461665"/>
          </a:xfrm>
          <a:prstGeom prst="rect">
            <a:avLst/>
          </a:prstGeom>
          <a:noFill/>
        </p:spPr>
        <p:txBody>
          <a:bodyPr wrap="none" rtlCol="0">
            <a:spAutoFit/>
          </a:bodyPr>
          <a:lstStyle/>
          <a:p>
            <a:r>
              <a:rPr lang="en-CA" sz="2400" dirty="0">
                <a:solidFill>
                  <a:schemeClr val="bg1"/>
                </a:solidFill>
              </a:rPr>
              <a:t>Blowdown event June 2018</a:t>
            </a:r>
          </a:p>
        </p:txBody>
      </p:sp>
    </p:spTree>
    <p:extLst>
      <p:ext uri="{BB962C8B-B14F-4D97-AF65-F5344CB8AC3E}">
        <p14:creationId xmlns:p14="http://schemas.microsoft.com/office/powerpoint/2010/main" val="373984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8BC38E-2574-423E-A982-941CE2B36E37}"/>
              </a:ext>
            </a:extLst>
          </p:cNvPr>
          <p:cNvSpPr>
            <a:spLocks noGrp="1"/>
          </p:cNvSpPr>
          <p:nvPr>
            <p:ph type="title"/>
          </p:nvPr>
        </p:nvSpPr>
        <p:spPr>
          <a:xfrm>
            <a:off x="863029" y="1012004"/>
            <a:ext cx="3416158" cy="4795408"/>
          </a:xfrm>
        </p:spPr>
        <p:txBody>
          <a:bodyPr>
            <a:normAutofit/>
          </a:bodyPr>
          <a:lstStyle/>
          <a:p>
            <a:r>
              <a:rPr lang="en-CA">
                <a:solidFill>
                  <a:srgbClr val="FFFFFF"/>
                </a:solidFill>
              </a:rPr>
              <a:t>Management Techniques for Douglas-fir beetle</a:t>
            </a:r>
          </a:p>
        </p:txBody>
      </p:sp>
      <p:graphicFrame>
        <p:nvGraphicFramePr>
          <p:cNvPr id="5" name="Content Placeholder 2">
            <a:extLst>
              <a:ext uri="{FF2B5EF4-FFF2-40B4-BE49-F238E27FC236}">
                <a16:creationId xmlns:a16="http://schemas.microsoft.com/office/drawing/2014/main" id="{8F51069B-C534-4ACF-915C-1D3EF6E172DE}"/>
              </a:ext>
            </a:extLst>
          </p:cNvPr>
          <p:cNvGraphicFramePr>
            <a:graphicFrameLocks noGrp="1"/>
          </p:cNvGraphicFramePr>
          <p:nvPr>
            <p:ph idx="1"/>
            <p:extLst>
              <p:ext uri="{D42A27DB-BD31-4B8C-83A1-F6EECF244321}">
                <p14:modId xmlns:p14="http://schemas.microsoft.com/office/powerpoint/2010/main" val="257313253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2987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Baited Funnel Traps</a:t>
            </a:r>
          </a:p>
        </p:txBody>
      </p:sp>
      <p:sp>
        <p:nvSpPr>
          <p:cNvPr id="4" name="Content Placeholder 3"/>
          <p:cNvSpPr>
            <a:spLocks noGrp="1"/>
          </p:cNvSpPr>
          <p:nvPr>
            <p:ph sz="half" idx="1"/>
          </p:nvPr>
        </p:nvSpPr>
        <p:spPr>
          <a:xfrm>
            <a:off x="2597479" y="1412776"/>
            <a:ext cx="3828691" cy="4663440"/>
          </a:xfrm>
        </p:spPr>
        <p:txBody>
          <a:bodyPr>
            <a:normAutofit fontScale="70000" lnSpcReduction="20000"/>
          </a:bodyPr>
          <a:lstStyle/>
          <a:p>
            <a:r>
              <a:rPr lang="en-CA" b="1" dirty="0"/>
              <a:t>PROS</a:t>
            </a:r>
          </a:p>
          <a:p>
            <a:r>
              <a:rPr lang="en-CA" dirty="0"/>
              <a:t>Don’t become saturated like trap trees/ baited trees = unlimited capacity</a:t>
            </a:r>
          </a:p>
          <a:p>
            <a:r>
              <a:rPr lang="en-CA" dirty="0"/>
              <a:t>Fully infested TT or baited trees can become source of anti-aggregation – spill over attack</a:t>
            </a:r>
          </a:p>
          <a:p>
            <a:r>
              <a:rPr lang="en-CA" dirty="0"/>
              <a:t>TT/ Baited trees – females can re-emerge = SISTER flight – can’t in funnel traps</a:t>
            </a:r>
          </a:p>
          <a:p>
            <a:r>
              <a:rPr lang="en-CA" dirty="0"/>
              <a:t>No disposal of infested trees</a:t>
            </a:r>
          </a:p>
          <a:p>
            <a:r>
              <a:rPr lang="en-CA" dirty="0"/>
              <a:t>For ever 1,700 beetles caught = save a tree		</a:t>
            </a:r>
          </a:p>
        </p:txBody>
      </p:sp>
      <p:sp>
        <p:nvSpPr>
          <p:cNvPr id="5" name="Content Placeholder 4"/>
          <p:cNvSpPr>
            <a:spLocks noGrp="1"/>
          </p:cNvSpPr>
          <p:nvPr>
            <p:ph sz="half" idx="2"/>
          </p:nvPr>
        </p:nvSpPr>
        <p:spPr>
          <a:xfrm>
            <a:off x="6744072" y="1340768"/>
            <a:ext cx="3657600" cy="3600400"/>
          </a:xfrm>
          <a:solidFill>
            <a:schemeClr val="accent4">
              <a:lumMod val="20000"/>
              <a:lumOff val="80000"/>
              <a:alpha val="86000"/>
            </a:schemeClr>
          </a:solidFill>
        </p:spPr>
        <p:txBody>
          <a:bodyPr>
            <a:normAutofit fontScale="70000" lnSpcReduction="20000"/>
          </a:bodyPr>
          <a:lstStyle/>
          <a:p>
            <a:r>
              <a:rPr lang="en-CA" b="1" dirty="0"/>
              <a:t>CONS</a:t>
            </a:r>
          </a:p>
          <a:p>
            <a:r>
              <a:rPr lang="en-CA" dirty="0"/>
              <a:t>Capital cost to purchase</a:t>
            </a:r>
          </a:p>
          <a:p>
            <a:r>
              <a:rPr lang="en-CA" dirty="0">
                <a:highlight>
                  <a:srgbClr val="FFFF00"/>
                </a:highlight>
              </a:rPr>
              <a:t>High risk of spill-over attack to standing trees if placed too near (within 100m)</a:t>
            </a:r>
          </a:p>
          <a:p>
            <a:r>
              <a:rPr lang="en-CA" dirty="0"/>
              <a:t>High maintenance (bears, wind, cows, hunters)</a:t>
            </a:r>
          </a:p>
          <a:p>
            <a:r>
              <a:rPr lang="en-CA" dirty="0"/>
              <a:t>High labour to monitor and maintain (traps must be checked &amp; emptied regularly)</a:t>
            </a:r>
          </a:p>
          <a:p>
            <a:r>
              <a:rPr lang="en-CA" dirty="0"/>
              <a:t>Also catch predators (</a:t>
            </a:r>
            <a:r>
              <a:rPr lang="en-CA" dirty="0" err="1"/>
              <a:t>clerids</a:t>
            </a:r>
            <a:r>
              <a:rPr lang="en-CA" dirty="0"/>
              <a:t>)</a:t>
            </a:r>
          </a:p>
          <a:p>
            <a:r>
              <a:rPr lang="en-CA" dirty="0" err="1"/>
              <a:t>Vapona</a:t>
            </a:r>
            <a:endParaRPr lang="en-CA" dirty="0"/>
          </a:p>
        </p:txBody>
      </p:sp>
    </p:spTree>
    <p:extLst>
      <p:ext uri="{BB962C8B-B14F-4D97-AF65-F5344CB8AC3E}">
        <p14:creationId xmlns:p14="http://schemas.microsoft.com/office/powerpoint/2010/main" val="3072955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459CC0A6-6A75-4DA8-90CA-88A4C2DD0BAD}"/>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Lethal Funnel Trapping - experiment</a:t>
            </a:r>
          </a:p>
        </p:txBody>
      </p:sp>
      <p:graphicFrame>
        <p:nvGraphicFramePr>
          <p:cNvPr id="5" name="Content Placeholder 2">
            <a:extLst>
              <a:ext uri="{FF2B5EF4-FFF2-40B4-BE49-F238E27FC236}">
                <a16:creationId xmlns:a16="http://schemas.microsoft.com/office/drawing/2014/main" id="{2C45DF73-A941-4DFF-805E-58F1FD13141B}"/>
              </a:ext>
            </a:extLst>
          </p:cNvPr>
          <p:cNvGraphicFramePr>
            <a:graphicFrameLocks noGrp="1"/>
          </p:cNvGraphicFramePr>
          <p:nvPr>
            <p:ph idx="1"/>
            <p:extLst>
              <p:ext uri="{D42A27DB-BD31-4B8C-83A1-F6EECF244321}">
                <p14:modId xmlns:p14="http://schemas.microsoft.com/office/powerpoint/2010/main" val="2307427243"/>
              </p:ext>
            </p:extLst>
          </p:nvPr>
        </p:nvGraphicFramePr>
        <p:xfrm>
          <a:off x="5320948" y="881570"/>
          <a:ext cx="6622950" cy="60854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A9531D8-2D48-43B5-8AA8-5D22E95BC714}"/>
              </a:ext>
            </a:extLst>
          </p:cNvPr>
          <p:cNvSpPr txBox="1"/>
          <p:nvPr/>
        </p:nvSpPr>
        <p:spPr>
          <a:xfrm>
            <a:off x="5320948" y="595901"/>
            <a:ext cx="184731" cy="369332"/>
          </a:xfrm>
          <a:prstGeom prst="rect">
            <a:avLst/>
          </a:prstGeom>
          <a:noFill/>
        </p:spPr>
        <p:txBody>
          <a:bodyPr wrap="none" rtlCol="0">
            <a:spAutoFit/>
          </a:bodyPr>
          <a:lstStyle/>
          <a:p>
            <a:endParaRPr lang="en-CA" dirty="0"/>
          </a:p>
        </p:txBody>
      </p:sp>
    </p:spTree>
    <p:extLst>
      <p:ext uri="{BB962C8B-B14F-4D97-AF65-F5344CB8AC3E}">
        <p14:creationId xmlns:p14="http://schemas.microsoft.com/office/powerpoint/2010/main" val="3452493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521DD34-C6F2-4402-9A01-962807DB6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3" name="Title 2">
            <a:extLst>
              <a:ext uri="{FF2B5EF4-FFF2-40B4-BE49-F238E27FC236}">
                <a16:creationId xmlns:a16="http://schemas.microsoft.com/office/drawing/2014/main" id="{4951634A-79E9-4433-887F-FE1C5F4D4C65}"/>
              </a:ext>
            </a:extLst>
          </p:cNvPr>
          <p:cNvSpPr>
            <a:spLocks noGrp="1"/>
          </p:cNvSpPr>
          <p:nvPr>
            <p:ph type="title"/>
          </p:nvPr>
        </p:nvSpPr>
        <p:spPr>
          <a:xfrm>
            <a:off x="1988821" y="764373"/>
            <a:ext cx="3865881" cy="1293028"/>
          </a:xfrm>
        </p:spPr>
        <p:txBody>
          <a:bodyPr>
            <a:normAutofit/>
          </a:bodyPr>
          <a:lstStyle/>
          <a:p>
            <a:r>
              <a:rPr lang="en-CA" sz="3500"/>
              <a:t>Western balsam bark beetle</a:t>
            </a:r>
          </a:p>
        </p:txBody>
      </p:sp>
      <p:sp>
        <p:nvSpPr>
          <p:cNvPr id="2" name="Content Placeholder 1">
            <a:extLst>
              <a:ext uri="{FF2B5EF4-FFF2-40B4-BE49-F238E27FC236}">
                <a16:creationId xmlns:a16="http://schemas.microsoft.com/office/drawing/2014/main" id="{E60D225F-3484-4971-9C77-1AC119FB8707}"/>
              </a:ext>
            </a:extLst>
          </p:cNvPr>
          <p:cNvSpPr>
            <a:spLocks noGrp="1"/>
          </p:cNvSpPr>
          <p:nvPr>
            <p:ph idx="1"/>
          </p:nvPr>
        </p:nvSpPr>
        <p:spPr>
          <a:xfrm>
            <a:off x="1988820" y="2194561"/>
            <a:ext cx="3865880" cy="4024125"/>
          </a:xfrm>
        </p:spPr>
        <p:txBody>
          <a:bodyPr>
            <a:normAutofit/>
          </a:bodyPr>
          <a:lstStyle/>
          <a:p>
            <a:r>
              <a:rPr lang="en-CA" sz="1700"/>
              <a:t>Attack rates are accelerating</a:t>
            </a:r>
          </a:p>
          <a:p>
            <a:pPr marL="109728" indent="0">
              <a:buNone/>
            </a:pPr>
            <a:endParaRPr lang="en-CA" sz="1700"/>
          </a:p>
          <a:p>
            <a:r>
              <a:rPr lang="en-CA" sz="1700"/>
              <a:t>Very little Bl is being salvaged, therefore few impacted stands rehabilated </a:t>
            </a:r>
          </a:p>
          <a:p>
            <a:pPr marL="109728" indent="0">
              <a:buNone/>
            </a:pPr>
            <a:endParaRPr lang="en-CA" sz="1700"/>
          </a:p>
          <a:p>
            <a:r>
              <a:rPr lang="en-CA" sz="1700"/>
              <a:t>Climate change repercussions in these high elevation forest much more drastic</a:t>
            </a:r>
          </a:p>
        </p:txBody>
      </p:sp>
      <p:pic>
        <p:nvPicPr>
          <p:cNvPr id="4" name="Picture 3">
            <a:extLst>
              <a:ext uri="{FF2B5EF4-FFF2-40B4-BE49-F238E27FC236}">
                <a16:creationId xmlns:a16="http://schemas.microsoft.com/office/drawing/2014/main" id="{DE74BF1B-169A-4710-95D7-EB049C12CC0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6426" r="3" b="439"/>
          <a:stretch/>
        </p:blipFill>
        <p:spPr>
          <a:xfrm rot="5400000">
            <a:off x="5596866" y="740432"/>
            <a:ext cx="3933497" cy="2452632"/>
          </a:xfrm>
          <a:prstGeom prst="rect">
            <a:avLst/>
          </a:prstGeom>
        </p:spPr>
      </p:pic>
      <p:pic>
        <p:nvPicPr>
          <p:cNvPr id="10" name="Picture 9">
            <a:extLst>
              <a:ext uri="{FF2B5EF4-FFF2-40B4-BE49-F238E27FC236}">
                <a16:creationId xmlns:a16="http://schemas.microsoft.com/office/drawing/2014/main" id="{32586C69-7A2F-4E5A-B2BE-AB54B4E05E43}"/>
              </a:ext>
            </a:extLst>
          </p:cNvPr>
          <p:cNvPicPr>
            <a:picLocks noChangeAspect="1"/>
          </p:cNvPicPr>
          <p:nvPr/>
        </p:nvPicPr>
        <p:blipFill rotWithShape="1">
          <a:blip r:embed="rId3">
            <a:extLst>
              <a:ext uri="{28A0092B-C50C-407E-A947-70E740481C1C}">
                <a14:useLocalDpi xmlns:a14="http://schemas.microsoft.com/office/drawing/2010/main" val="0"/>
              </a:ext>
            </a:extLst>
          </a:blip>
          <a:srcRect l="19627" r="31599" b="4"/>
          <a:stretch/>
        </p:blipFill>
        <p:spPr>
          <a:xfrm>
            <a:off x="8860630" y="10"/>
            <a:ext cx="1807370" cy="2538238"/>
          </a:xfrm>
          <a:prstGeom prst="rect">
            <a:avLst/>
          </a:prstGeom>
        </p:spPr>
      </p:pic>
      <p:pic>
        <p:nvPicPr>
          <p:cNvPr id="8" name="Picture 7">
            <a:extLst>
              <a:ext uri="{FF2B5EF4-FFF2-40B4-BE49-F238E27FC236}">
                <a16:creationId xmlns:a16="http://schemas.microsoft.com/office/drawing/2014/main" id="{D934B120-63CE-4AFD-B283-0039A44681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06" r="-10" b="-10"/>
          <a:stretch/>
        </p:blipFill>
        <p:spPr>
          <a:xfrm>
            <a:off x="8860632" y="2624475"/>
            <a:ext cx="1807370" cy="1309023"/>
          </a:xfrm>
          <a:prstGeom prst="rect">
            <a:avLst/>
          </a:prstGeom>
        </p:spPr>
      </p:pic>
      <p:pic>
        <p:nvPicPr>
          <p:cNvPr id="6" name="Picture 5">
            <a:extLst>
              <a:ext uri="{FF2B5EF4-FFF2-40B4-BE49-F238E27FC236}">
                <a16:creationId xmlns:a16="http://schemas.microsoft.com/office/drawing/2014/main" id="{E1A24E19-7142-4719-B551-BCC6CFB694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873"/>
          <a:stretch/>
        </p:blipFill>
        <p:spPr>
          <a:xfrm>
            <a:off x="6337300" y="4019723"/>
            <a:ext cx="4330700" cy="2838276"/>
          </a:xfrm>
          <a:prstGeom prst="rect">
            <a:avLst/>
          </a:prstGeom>
        </p:spPr>
      </p:pic>
    </p:spTree>
    <p:extLst>
      <p:ext uri="{BB962C8B-B14F-4D97-AF65-F5344CB8AC3E}">
        <p14:creationId xmlns:p14="http://schemas.microsoft.com/office/powerpoint/2010/main" val="213044503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0B1967-52F8-477B-BFED-D3AC929C9531}"/>
              </a:ext>
            </a:extLst>
          </p:cNvPr>
          <p:cNvSpPr>
            <a:spLocks noGrp="1"/>
          </p:cNvSpPr>
          <p:nvPr>
            <p:ph type="title"/>
          </p:nvPr>
        </p:nvSpPr>
        <p:spPr/>
        <p:txBody>
          <a:bodyPr>
            <a:normAutofit/>
          </a:bodyPr>
          <a:lstStyle/>
          <a:p>
            <a:pPr algn="ctr"/>
            <a:r>
              <a:rPr lang="en-CA" sz="2800" dirty="0"/>
              <a:t>Historical trends &amp; current issues</a:t>
            </a:r>
            <a:br>
              <a:rPr lang="en-CA" sz="2800" dirty="0"/>
            </a:br>
            <a:r>
              <a:rPr lang="en-CA" sz="2800" dirty="0"/>
              <a:t>Western Balsam Bark Beetle</a:t>
            </a:r>
          </a:p>
        </p:txBody>
      </p:sp>
      <p:graphicFrame>
        <p:nvGraphicFramePr>
          <p:cNvPr id="4" name="Content Placeholder 3">
            <a:extLst>
              <a:ext uri="{FF2B5EF4-FFF2-40B4-BE49-F238E27FC236}">
                <a16:creationId xmlns:a16="http://schemas.microsoft.com/office/drawing/2014/main" id="{C595C90E-9D86-4DF4-8764-E18AE1D766C4}"/>
              </a:ext>
            </a:extLst>
          </p:cNvPr>
          <p:cNvGraphicFramePr>
            <a:graphicFrameLocks noGrp="1"/>
          </p:cNvGraphicFramePr>
          <p:nvPr>
            <p:ph idx="1"/>
            <p:extLst/>
          </p:nvPr>
        </p:nvGraphicFramePr>
        <p:xfrm>
          <a:off x="2152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3D9F0FC7-1E5C-4F6D-89F0-EF05812B0C4E}"/>
              </a:ext>
            </a:extLst>
          </p:cNvPr>
          <p:cNvGraphicFramePr>
            <a:graphicFrameLocks noGrp="1"/>
          </p:cNvGraphicFramePr>
          <p:nvPr>
            <p:extLst/>
          </p:nvPr>
        </p:nvGraphicFramePr>
        <p:xfrm>
          <a:off x="3048000" y="1484784"/>
          <a:ext cx="6096000" cy="17805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998281690"/>
                    </a:ext>
                  </a:extLst>
                </a:gridCol>
                <a:gridCol w="2032000">
                  <a:extLst>
                    <a:ext uri="{9D8B030D-6E8A-4147-A177-3AD203B41FA5}">
                      <a16:colId xmlns:a16="http://schemas.microsoft.com/office/drawing/2014/main" val="3841316627"/>
                    </a:ext>
                  </a:extLst>
                </a:gridCol>
                <a:gridCol w="2032000">
                  <a:extLst>
                    <a:ext uri="{9D8B030D-6E8A-4147-A177-3AD203B41FA5}">
                      <a16:colId xmlns:a16="http://schemas.microsoft.com/office/drawing/2014/main" val="1642299791"/>
                    </a:ext>
                  </a:extLst>
                </a:gridCol>
              </a:tblGrid>
              <a:tr h="283056">
                <a:tc>
                  <a:txBody>
                    <a:bodyPr/>
                    <a:lstStyle/>
                    <a:p>
                      <a:r>
                        <a:rPr lang="en-CA" dirty="0"/>
                        <a:t>KBR ha total</a:t>
                      </a:r>
                    </a:p>
                  </a:txBody>
                  <a:tcPr/>
                </a:tc>
                <a:tc>
                  <a:txBody>
                    <a:bodyPr/>
                    <a:lstStyle/>
                    <a:p>
                      <a:pPr algn="r"/>
                      <a:r>
                        <a:rPr lang="en-CA" dirty="0"/>
                        <a:t>2019</a:t>
                      </a:r>
                    </a:p>
                  </a:txBody>
                  <a:tcPr/>
                </a:tc>
                <a:tc>
                  <a:txBody>
                    <a:bodyPr/>
                    <a:lstStyle/>
                    <a:p>
                      <a:pPr algn="r"/>
                      <a:r>
                        <a:rPr lang="en-CA" dirty="0"/>
                        <a:t>Last 10 years</a:t>
                      </a:r>
                    </a:p>
                  </a:txBody>
                  <a:tcPr/>
                </a:tc>
                <a:extLst>
                  <a:ext uri="{0D108BD9-81ED-4DB2-BD59-A6C34878D82A}">
                    <a16:rowId xmlns:a16="http://schemas.microsoft.com/office/drawing/2014/main" val="634787830"/>
                  </a:ext>
                </a:extLst>
              </a:tr>
              <a:tr h="370840">
                <a:tc>
                  <a:txBody>
                    <a:bodyPr/>
                    <a:lstStyle/>
                    <a:p>
                      <a:r>
                        <a:rPr lang="en-CA" dirty="0"/>
                        <a:t>IBB</a:t>
                      </a:r>
                    </a:p>
                  </a:txBody>
                  <a:tcPr/>
                </a:tc>
                <a:tc>
                  <a:txBody>
                    <a:bodyPr/>
                    <a:lstStyle/>
                    <a:p>
                      <a:pPr algn="r"/>
                      <a:r>
                        <a:rPr lang="en-CA" dirty="0"/>
                        <a:t>100,000</a:t>
                      </a:r>
                    </a:p>
                  </a:txBody>
                  <a:tcPr/>
                </a:tc>
                <a:tc>
                  <a:txBody>
                    <a:bodyPr/>
                    <a:lstStyle/>
                    <a:p>
                      <a:pPr algn="r"/>
                      <a:r>
                        <a:rPr lang="en-CA" dirty="0"/>
                        <a:t>316,000</a:t>
                      </a:r>
                    </a:p>
                  </a:txBody>
                  <a:tcPr/>
                </a:tc>
                <a:extLst>
                  <a:ext uri="{0D108BD9-81ED-4DB2-BD59-A6C34878D82A}">
                    <a16:rowId xmlns:a16="http://schemas.microsoft.com/office/drawing/2014/main" val="2792373898"/>
                  </a:ext>
                </a:extLst>
              </a:tr>
              <a:tr h="370840">
                <a:tc>
                  <a:txBody>
                    <a:bodyPr/>
                    <a:lstStyle/>
                    <a:p>
                      <a:r>
                        <a:rPr lang="en-CA" dirty="0"/>
                        <a:t>IBM</a:t>
                      </a:r>
                    </a:p>
                  </a:txBody>
                  <a:tcPr/>
                </a:tc>
                <a:tc>
                  <a:txBody>
                    <a:bodyPr/>
                    <a:lstStyle/>
                    <a:p>
                      <a:pPr algn="r"/>
                      <a:r>
                        <a:rPr lang="en-CA" dirty="0"/>
                        <a:t>25,000</a:t>
                      </a:r>
                    </a:p>
                  </a:txBody>
                  <a:tcPr/>
                </a:tc>
                <a:tc>
                  <a:txBody>
                    <a:bodyPr/>
                    <a:lstStyle/>
                    <a:p>
                      <a:pPr algn="r"/>
                      <a:r>
                        <a:rPr lang="en-CA" dirty="0"/>
                        <a:t>407,400</a:t>
                      </a:r>
                    </a:p>
                  </a:txBody>
                  <a:tcPr/>
                </a:tc>
                <a:extLst>
                  <a:ext uri="{0D108BD9-81ED-4DB2-BD59-A6C34878D82A}">
                    <a16:rowId xmlns:a16="http://schemas.microsoft.com/office/drawing/2014/main" val="1038813977"/>
                  </a:ext>
                </a:extLst>
              </a:tr>
              <a:tr h="370840">
                <a:tc>
                  <a:txBody>
                    <a:bodyPr/>
                    <a:lstStyle/>
                    <a:p>
                      <a:r>
                        <a:rPr lang="en-CA" dirty="0"/>
                        <a:t>IBS</a:t>
                      </a:r>
                    </a:p>
                  </a:txBody>
                  <a:tcPr/>
                </a:tc>
                <a:tc>
                  <a:txBody>
                    <a:bodyPr/>
                    <a:lstStyle/>
                    <a:p>
                      <a:pPr algn="r"/>
                      <a:r>
                        <a:rPr lang="en-CA" dirty="0"/>
                        <a:t>20,000</a:t>
                      </a:r>
                    </a:p>
                  </a:txBody>
                  <a:tcPr/>
                </a:tc>
                <a:tc>
                  <a:txBody>
                    <a:bodyPr/>
                    <a:lstStyle/>
                    <a:p>
                      <a:pPr algn="r"/>
                      <a:r>
                        <a:rPr lang="en-CA" dirty="0"/>
                        <a:t>65,000</a:t>
                      </a:r>
                    </a:p>
                  </a:txBody>
                  <a:tcPr/>
                </a:tc>
                <a:extLst>
                  <a:ext uri="{0D108BD9-81ED-4DB2-BD59-A6C34878D82A}">
                    <a16:rowId xmlns:a16="http://schemas.microsoft.com/office/drawing/2014/main" val="2728022652"/>
                  </a:ext>
                </a:extLst>
              </a:tr>
              <a:tr h="370840">
                <a:tc>
                  <a:txBody>
                    <a:bodyPr/>
                    <a:lstStyle/>
                    <a:p>
                      <a:r>
                        <a:rPr lang="en-CA" dirty="0"/>
                        <a:t>IBD</a:t>
                      </a:r>
                    </a:p>
                  </a:txBody>
                  <a:tcPr/>
                </a:tc>
                <a:tc>
                  <a:txBody>
                    <a:bodyPr/>
                    <a:lstStyle/>
                    <a:p>
                      <a:pPr algn="r"/>
                      <a:r>
                        <a:rPr lang="en-CA" dirty="0"/>
                        <a:t>12,000</a:t>
                      </a:r>
                    </a:p>
                  </a:txBody>
                  <a:tcPr/>
                </a:tc>
                <a:tc>
                  <a:txBody>
                    <a:bodyPr/>
                    <a:lstStyle/>
                    <a:p>
                      <a:pPr algn="r"/>
                      <a:r>
                        <a:rPr lang="en-CA" dirty="0"/>
                        <a:t>40,000</a:t>
                      </a:r>
                    </a:p>
                  </a:txBody>
                  <a:tcPr/>
                </a:tc>
                <a:extLst>
                  <a:ext uri="{0D108BD9-81ED-4DB2-BD59-A6C34878D82A}">
                    <a16:rowId xmlns:a16="http://schemas.microsoft.com/office/drawing/2014/main" val="793903296"/>
                  </a:ext>
                </a:extLst>
              </a:tr>
            </a:tbl>
          </a:graphicData>
        </a:graphic>
      </p:graphicFrame>
    </p:spTree>
    <p:extLst>
      <p:ext uri="{BB962C8B-B14F-4D97-AF65-F5344CB8AC3E}">
        <p14:creationId xmlns:p14="http://schemas.microsoft.com/office/powerpoint/2010/main" val="271967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46B602DB-4070-4E45-BF18-0299C0D5103A}"/>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Western Balsam Bark Beetle</a:t>
            </a:r>
            <a:br>
              <a:rPr lang="en-CA" sz="4000" dirty="0">
                <a:solidFill>
                  <a:srgbClr val="FFFFFF"/>
                </a:solidFill>
              </a:rPr>
            </a:br>
            <a:br>
              <a:rPr lang="en-CA" sz="4000" dirty="0">
                <a:solidFill>
                  <a:srgbClr val="FFFFFF"/>
                </a:solidFill>
              </a:rPr>
            </a:br>
            <a:r>
              <a:rPr lang="en-CA" sz="4000" dirty="0">
                <a:solidFill>
                  <a:srgbClr val="FFFFFF"/>
                </a:solidFill>
              </a:rPr>
              <a:t>Boundary</a:t>
            </a:r>
          </a:p>
        </p:txBody>
      </p:sp>
      <p:graphicFrame>
        <p:nvGraphicFramePr>
          <p:cNvPr id="4" name="Content Placeholder 3">
            <a:extLst>
              <a:ext uri="{FF2B5EF4-FFF2-40B4-BE49-F238E27FC236}">
                <a16:creationId xmlns:a16="http://schemas.microsoft.com/office/drawing/2014/main" id="{9F925C9B-E49B-4021-AB90-8A3E2DD4C235}"/>
              </a:ext>
            </a:extLst>
          </p:cNvPr>
          <p:cNvGraphicFramePr>
            <a:graphicFrameLocks noGrp="1"/>
          </p:cNvGraphicFramePr>
          <p:nvPr>
            <p:ph idx="1"/>
            <p:extLst>
              <p:ext uri="{D42A27DB-BD31-4B8C-83A1-F6EECF244321}">
                <p14:modId xmlns:p14="http://schemas.microsoft.com/office/powerpoint/2010/main" val="2997120793"/>
              </p:ext>
            </p:extLst>
          </p:nvPr>
        </p:nvGraphicFramePr>
        <p:xfrm>
          <a:off x="4850405" y="349321"/>
          <a:ext cx="6652621" cy="57432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719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l="1382" t="2778" r="6427" b="1389"/>
          <a:stretch/>
        </p:blipFill>
        <p:spPr>
          <a:xfrm>
            <a:off x="2094644" y="-57959"/>
            <a:ext cx="8609868" cy="6915959"/>
          </a:xfrm>
          <a:prstGeom prst="rect">
            <a:avLst/>
          </a:prstGeom>
        </p:spPr>
      </p:pic>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l="1382" t="2778" r="6427" b="1389"/>
          <a:stretch/>
        </p:blipFill>
        <p:spPr>
          <a:xfrm>
            <a:off x="2094644" y="-57959"/>
            <a:ext cx="8609868" cy="6915959"/>
          </a:xfrm>
          <a:prstGeom prst="rect">
            <a:avLst/>
          </a:prstGeom>
        </p:spPr>
      </p:pic>
      <p:graphicFrame>
        <p:nvGraphicFramePr>
          <p:cNvPr id="5" name="Chart 4"/>
          <p:cNvGraphicFramePr>
            <a:graphicFrameLocks/>
          </p:cNvGraphicFramePr>
          <p:nvPr>
            <p:extLst/>
          </p:nvPr>
        </p:nvGraphicFramePr>
        <p:xfrm>
          <a:off x="1702231" y="4130299"/>
          <a:ext cx="3854217" cy="2595966"/>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14482" y="1937612"/>
            <a:ext cx="2182874" cy="1313588"/>
          </a:xfrm>
          <a:prstGeom prst="rect">
            <a:avLst/>
          </a:prstGeom>
          <a:ln>
            <a:noFill/>
          </a:ln>
          <a:effectLst>
            <a:softEdge rad="112500"/>
          </a:effectLst>
        </p:spPr>
      </p:pic>
    </p:spTree>
    <p:extLst>
      <p:ext uri="{BB962C8B-B14F-4D97-AF65-F5344CB8AC3E}">
        <p14:creationId xmlns:p14="http://schemas.microsoft.com/office/powerpoint/2010/main" val="2760227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B138DE6-CB36-4721-9670-58887C1199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592" t="-454"/>
          <a:stretch/>
        </p:blipFill>
        <p:spPr>
          <a:xfrm>
            <a:off x="6450750" y="-112217"/>
            <a:ext cx="5094199" cy="3410222"/>
          </a:xfrm>
          <a:prstGeom prst="rect">
            <a:avLst/>
          </a:prstGeom>
        </p:spPr>
      </p:pic>
      <p:pic>
        <p:nvPicPr>
          <p:cNvPr id="16" name="Picture 15">
            <a:extLst>
              <a:ext uri="{FF2B5EF4-FFF2-40B4-BE49-F238E27FC236}">
                <a16:creationId xmlns:a16="http://schemas.microsoft.com/office/drawing/2014/main" id="{A7FB6A99-7D91-4E43-AA1C-52A83A06F1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094377" y="3877242"/>
            <a:ext cx="5267383" cy="2962903"/>
          </a:xfrm>
          <a:prstGeom prst="rect">
            <a:avLst/>
          </a:prstGeom>
        </p:spPr>
      </p:pic>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1981200" y="273050"/>
            <a:ext cx="4283968" cy="1143000"/>
          </a:xfrm>
        </p:spPr>
        <p:txBody>
          <a:bodyPr>
            <a:normAutofit/>
          </a:bodyPr>
          <a:lstStyle/>
          <a:p>
            <a:pPr algn="ctr"/>
            <a:r>
              <a:rPr lang="en-CA" dirty="0"/>
              <a:t>Western Spruce Budworm</a:t>
            </a:r>
          </a:p>
        </p:txBody>
      </p:sp>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1693168" y="1458119"/>
            <a:ext cx="4402832" cy="3941763"/>
          </a:xfrm>
        </p:spPr>
        <p:txBody>
          <a:bodyPr/>
          <a:lstStyle/>
          <a:p>
            <a:pPr lvl="1"/>
            <a:r>
              <a:rPr lang="en-CA" dirty="0"/>
              <a:t>Reduces incremental growth, kills tree after multiple years</a:t>
            </a:r>
          </a:p>
          <a:p>
            <a:pPr lvl="1"/>
            <a:r>
              <a:rPr lang="en-CA" dirty="0"/>
              <a:t>Understory most effected</a:t>
            </a:r>
          </a:p>
          <a:p>
            <a:pPr lvl="1"/>
            <a:r>
              <a:rPr lang="en-CA" dirty="0"/>
              <a:t>Decision to spray </a:t>
            </a:r>
            <a:r>
              <a:rPr lang="en-CA" i="1" dirty="0" err="1"/>
              <a:t>B.t.k</a:t>
            </a:r>
            <a:r>
              <a:rPr lang="en-CA" i="1" dirty="0"/>
              <a:t>. </a:t>
            </a:r>
            <a:r>
              <a:rPr lang="en-CA" dirty="0"/>
              <a:t>based on;</a:t>
            </a:r>
          </a:p>
          <a:p>
            <a:pPr marL="342900" lvl="1" indent="0">
              <a:buNone/>
            </a:pPr>
            <a:endParaRPr lang="en-CA" dirty="0"/>
          </a:p>
          <a:p>
            <a:pPr marL="685800" lvl="1" indent="-342900">
              <a:buAutoNum type="arabicPeriod"/>
            </a:pPr>
            <a:r>
              <a:rPr lang="en-CA" dirty="0"/>
              <a:t>Aerial Overview Surveys (AOS)</a:t>
            </a:r>
          </a:p>
          <a:p>
            <a:pPr marL="685800" lvl="1" indent="-342900">
              <a:buAutoNum type="arabicPeriod"/>
            </a:pPr>
            <a:r>
              <a:rPr lang="en-CA" dirty="0"/>
              <a:t>Egg mass sampling</a:t>
            </a:r>
          </a:p>
          <a:p>
            <a:pPr marL="685800" lvl="1" indent="-342900">
              <a:buAutoNum type="arabicPeriod"/>
            </a:pPr>
            <a:r>
              <a:rPr lang="en-CA" dirty="0"/>
              <a:t>Larval sampling</a:t>
            </a:r>
          </a:p>
          <a:p>
            <a:pPr marL="342900" lvl="1" indent="0">
              <a:buNone/>
            </a:pPr>
            <a:endParaRPr lang="en-CA" dirty="0"/>
          </a:p>
        </p:txBody>
      </p:sp>
      <p:sp>
        <p:nvSpPr>
          <p:cNvPr id="4" name="Content Placeholder 3">
            <a:extLst>
              <a:ext uri="{FF2B5EF4-FFF2-40B4-BE49-F238E27FC236}">
                <a16:creationId xmlns:a16="http://schemas.microsoft.com/office/drawing/2014/main" id="{AAC21712-385D-4C2F-B916-59CF42F1356C}"/>
              </a:ext>
            </a:extLst>
          </p:cNvPr>
          <p:cNvSpPr>
            <a:spLocks noGrp="1"/>
          </p:cNvSpPr>
          <p:nvPr>
            <p:ph sz="quarter" idx="4"/>
          </p:nvPr>
        </p:nvSpPr>
        <p:spPr>
          <a:xfrm>
            <a:off x="6361761" y="3429000"/>
            <a:ext cx="5183188" cy="3684588"/>
          </a:xfrm>
        </p:spPr>
        <p:txBody>
          <a:bodyPr/>
          <a:lstStyle/>
          <a:p>
            <a:pPr lvl="1"/>
            <a:r>
              <a:rPr lang="en-CA" dirty="0"/>
              <a:t>TOR and CAR Spraying in 2020</a:t>
            </a:r>
          </a:p>
          <a:p>
            <a:pPr lvl="1"/>
            <a:r>
              <a:rPr lang="en-CA" dirty="0"/>
              <a:t>Numbers still too low to spray in KBR, will continue to monitor</a:t>
            </a:r>
          </a:p>
          <a:p>
            <a:endParaRPr lang="en-CA" dirty="0"/>
          </a:p>
        </p:txBody>
      </p:sp>
      <p:pic>
        <p:nvPicPr>
          <p:cNvPr id="12" name="Picture 11">
            <a:extLst>
              <a:ext uri="{FF2B5EF4-FFF2-40B4-BE49-F238E27FC236}">
                <a16:creationId xmlns:a16="http://schemas.microsoft.com/office/drawing/2014/main" id="{E0B7767F-BD73-4DF8-9A42-A39067F0AF7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447" t="22812" r="10672" b="8459"/>
          <a:stretch/>
        </p:blipFill>
        <p:spPr>
          <a:xfrm>
            <a:off x="6627521" y="4426761"/>
            <a:ext cx="4917428" cy="2505354"/>
          </a:xfrm>
          <a:prstGeom prst="rect">
            <a:avLst/>
          </a:prstGeom>
        </p:spPr>
      </p:pic>
    </p:spTree>
    <p:extLst>
      <p:ext uri="{BB962C8B-B14F-4D97-AF65-F5344CB8AC3E}">
        <p14:creationId xmlns:p14="http://schemas.microsoft.com/office/powerpoint/2010/main" val="257085781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7"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8"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9"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0"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1"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2"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535020" y="685800"/>
            <a:ext cx="2780271" cy="5105400"/>
          </a:xfrm>
        </p:spPr>
        <p:txBody>
          <a:bodyPr>
            <a:normAutofit/>
          </a:bodyPr>
          <a:lstStyle/>
          <a:p>
            <a:r>
              <a:rPr lang="en-CA" sz="4000" dirty="0">
                <a:solidFill>
                  <a:srgbClr val="FFFFFF"/>
                </a:solidFill>
              </a:rPr>
              <a:t>1. AOS - Western Spruce Budworm</a:t>
            </a:r>
          </a:p>
        </p:txBody>
      </p:sp>
      <p:sp>
        <p:nvSpPr>
          <p:cNvPr id="3" name="TextBox 2">
            <a:extLst>
              <a:ext uri="{FF2B5EF4-FFF2-40B4-BE49-F238E27FC236}">
                <a16:creationId xmlns:a16="http://schemas.microsoft.com/office/drawing/2014/main" id="{BA6BC057-068B-4863-BEA2-15162E81FE05}"/>
              </a:ext>
            </a:extLst>
          </p:cNvPr>
          <p:cNvSpPr txBox="1"/>
          <p:nvPr/>
        </p:nvSpPr>
        <p:spPr>
          <a:xfrm>
            <a:off x="10388543" y="4162942"/>
            <a:ext cx="1510350" cy="723275"/>
          </a:xfrm>
          <a:prstGeom prst="rect">
            <a:avLst/>
          </a:prstGeom>
          <a:noFill/>
        </p:spPr>
        <p:txBody>
          <a:bodyPr wrap="none" rtlCol="0">
            <a:spAutoFit/>
          </a:bodyPr>
          <a:lstStyle/>
          <a:p>
            <a:pPr>
              <a:spcAft>
                <a:spcPts val="600"/>
              </a:spcAft>
            </a:pPr>
            <a:r>
              <a:rPr lang="en-CA" dirty="0"/>
              <a:t>Boundary</a:t>
            </a:r>
          </a:p>
          <a:p>
            <a:pPr>
              <a:spcAft>
                <a:spcPts val="600"/>
              </a:spcAft>
            </a:pPr>
            <a:r>
              <a:rPr lang="en-CA" dirty="0"/>
              <a:t>2019 = 133 ha</a:t>
            </a:r>
          </a:p>
        </p:txBody>
      </p:sp>
      <p:sp>
        <p:nvSpPr>
          <p:cNvPr id="6" name="Arrow: Down 5">
            <a:extLst>
              <a:ext uri="{FF2B5EF4-FFF2-40B4-BE49-F238E27FC236}">
                <a16:creationId xmlns:a16="http://schemas.microsoft.com/office/drawing/2014/main" id="{FDBA19FD-2906-4197-B0EE-78006B9975AF}"/>
              </a:ext>
            </a:extLst>
          </p:cNvPr>
          <p:cNvSpPr/>
          <p:nvPr/>
        </p:nvSpPr>
        <p:spPr>
          <a:xfrm>
            <a:off x="6540449" y="1026621"/>
            <a:ext cx="376517" cy="4194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1" name="Content Placeholder 7">
            <a:extLst>
              <a:ext uri="{FF2B5EF4-FFF2-40B4-BE49-F238E27FC236}">
                <a16:creationId xmlns:a16="http://schemas.microsoft.com/office/drawing/2014/main" id="{B27504B3-CBF6-4291-9159-6A5AF3680506}"/>
              </a:ext>
            </a:extLst>
          </p:cNvPr>
          <p:cNvGraphicFramePr>
            <a:graphicFrameLocks noGrp="1"/>
          </p:cNvGraphicFramePr>
          <p:nvPr>
            <p:ph idx="1"/>
            <p:extLst>
              <p:ext uri="{D42A27DB-BD31-4B8C-83A1-F6EECF244321}">
                <p14:modId xmlns:p14="http://schemas.microsoft.com/office/powerpoint/2010/main" val="827621315"/>
              </p:ext>
            </p:extLst>
          </p:nvPr>
        </p:nvGraphicFramePr>
        <p:xfrm>
          <a:off x="4710096" y="345040"/>
          <a:ext cx="6538003" cy="57869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799543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8FA0592-9170-48F6-95F0-FDE1A4F308C3}"/>
              </a:ext>
            </a:extLst>
          </p:cNvPr>
          <p:cNvSpPr>
            <a:spLocks noGrp="1"/>
          </p:cNvSpPr>
          <p:nvPr>
            <p:ph type="title"/>
          </p:nvPr>
        </p:nvSpPr>
        <p:spPr>
          <a:xfrm>
            <a:off x="623326" y="-18785"/>
            <a:ext cx="3657600" cy="2887579"/>
          </a:xfrm>
        </p:spPr>
        <p:txBody>
          <a:bodyPr vert="horz" lIns="91440" tIns="45720" rIns="91440" bIns="45720" rtlCol="0" anchor="b">
            <a:normAutofit/>
          </a:bodyPr>
          <a:lstStyle/>
          <a:p>
            <a:pPr algn="ctr" defTabSz="914400"/>
            <a:r>
              <a:rPr lang="en-US" sz="4800" kern="1200" dirty="0">
                <a:solidFill>
                  <a:srgbClr val="FFFFFF"/>
                </a:solidFill>
                <a:latin typeface="+mj-lt"/>
                <a:ea typeface="+mj-ea"/>
                <a:cs typeface="+mj-cs"/>
              </a:rPr>
              <a:t>1. Egg Sampling</a:t>
            </a:r>
            <a:br>
              <a:rPr lang="en-US" sz="4800" kern="1200" dirty="0">
                <a:solidFill>
                  <a:srgbClr val="FFFFFF"/>
                </a:solidFill>
                <a:latin typeface="+mj-lt"/>
                <a:ea typeface="+mj-ea"/>
                <a:cs typeface="+mj-cs"/>
              </a:rPr>
            </a:br>
            <a:r>
              <a:rPr lang="en-US" sz="4800" kern="1200" dirty="0">
                <a:solidFill>
                  <a:srgbClr val="FFFFFF"/>
                </a:solidFill>
                <a:latin typeface="+mj-lt"/>
                <a:ea typeface="+mj-ea"/>
                <a:cs typeface="+mj-cs"/>
              </a:rPr>
              <a:t>18 sites</a:t>
            </a:r>
          </a:p>
        </p:txBody>
      </p:sp>
      <p:sp>
        <p:nvSpPr>
          <p:cNvPr id="8" name="Content Placeholder 7">
            <a:extLst>
              <a:ext uri="{FF2B5EF4-FFF2-40B4-BE49-F238E27FC236}">
                <a16:creationId xmlns:a16="http://schemas.microsoft.com/office/drawing/2014/main" id="{65A9B907-4B24-4018-BCAF-505E63F362F0}"/>
              </a:ext>
            </a:extLst>
          </p:cNvPr>
          <p:cNvSpPr>
            <a:spLocks noGrp="1"/>
          </p:cNvSpPr>
          <p:nvPr>
            <p:ph idx="1"/>
          </p:nvPr>
        </p:nvSpPr>
        <p:spPr>
          <a:xfrm>
            <a:off x="655721" y="3226408"/>
            <a:ext cx="3657600" cy="1525597"/>
          </a:xfrm>
        </p:spPr>
        <p:txBody>
          <a:bodyPr vert="horz" lIns="91440" tIns="45720" rIns="91440" bIns="45720" rtlCol="0">
            <a:normAutofit/>
          </a:bodyPr>
          <a:lstStyle/>
          <a:p>
            <a:pPr marL="0" indent="0" algn="ctr" defTabSz="914400">
              <a:spcBef>
                <a:spcPts val="1000"/>
              </a:spcBef>
              <a:buNone/>
            </a:pPr>
            <a:r>
              <a:rPr lang="en-US" sz="2000" dirty="0">
                <a:solidFill>
                  <a:srgbClr val="FFFFFF"/>
                </a:solidFill>
              </a:rPr>
              <a:t>Western Spruce Budworm</a:t>
            </a:r>
            <a:endParaRPr lang="en-US" sz="2000" kern="1200" dirty="0">
              <a:solidFill>
                <a:srgbClr val="FFFFFF"/>
              </a:solidFill>
              <a:latin typeface="+mn-lt"/>
              <a:ea typeface="+mn-ea"/>
              <a:cs typeface="+mn-cs"/>
            </a:endParaRPr>
          </a:p>
        </p:txBody>
      </p:sp>
      <p:cxnSp>
        <p:nvCxnSpPr>
          <p:cNvPr id="23" name="Straight Connector 2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E6156CFC-D86C-4E3A-A5A2-8B958DF596AC}"/>
              </a:ext>
            </a:extLst>
          </p:cNvPr>
          <p:cNvGraphicFramePr>
            <a:graphicFrameLocks/>
          </p:cNvGraphicFramePr>
          <p:nvPr>
            <p:extLst>
              <p:ext uri="{D42A27DB-BD31-4B8C-83A1-F6EECF244321}">
                <p14:modId xmlns:p14="http://schemas.microsoft.com/office/powerpoint/2010/main" val="2934507278"/>
              </p:ext>
            </p:extLst>
          </p:nvPr>
        </p:nvGraphicFramePr>
        <p:xfrm>
          <a:off x="5153822" y="492573"/>
          <a:ext cx="6553545" cy="5880796"/>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09F0EB2E-A4FE-4276-B924-E3FA5871178E}"/>
              </a:ext>
            </a:extLst>
          </p:cNvPr>
          <p:cNvPicPr>
            <a:picLocks noChangeAspect="1"/>
          </p:cNvPicPr>
          <p:nvPr/>
        </p:nvPicPr>
        <p:blipFill rotWithShape="1">
          <a:blip r:embed="rId3">
            <a:extLst>
              <a:ext uri="{28A0092B-C50C-407E-A947-70E740481C1C}">
                <a14:useLocalDpi xmlns:a14="http://schemas.microsoft.com/office/drawing/2010/main" val="0"/>
              </a:ext>
            </a:extLst>
          </a:blip>
          <a:srcRect l="24044" r="27824"/>
          <a:stretch/>
        </p:blipFill>
        <p:spPr>
          <a:xfrm>
            <a:off x="1578251" y="3968150"/>
            <a:ext cx="1812540" cy="2532579"/>
          </a:xfrm>
          <a:prstGeom prst="rect">
            <a:avLst/>
          </a:prstGeom>
        </p:spPr>
      </p:pic>
    </p:spTree>
    <p:extLst>
      <p:ext uri="{BB962C8B-B14F-4D97-AF65-F5344CB8AC3E}">
        <p14:creationId xmlns:p14="http://schemas.microsoft.com/office/powerpoint/2010/main" val="3009961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18C9A-D0DF-4970-8ED9-D0B2286E1C53}"/>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defTabSz="914400"/>
            <a:r>
              <a:rPr lang="en-US" sz="5400" dirty="0">
                <a:solidFill>
                  <a:srgbClr val="FFFFFF"/>
                </a:solidFill>
              </a:rPr>
              <a:t>Nil to light defoliation 2019</a:t>
            </a:r>
          </a:p>
        </p:txBody>
      </p:sp>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1" name="Content Placeholder 10">
            <a:extLst>
              <a:ext uri="{FF2B5EF4-FFF2-40B4-BE49-F238E27FC236}">
                <a16:creationId xmlns:a16="http://schemas.microsoft.com/office/drawing/2014/main" id="{91EF884E-3604-431B-8762-F4DE58F223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91112" y="2579988"/>
            <a:ext cx="5348009" cy="3997637"/>
          </a:xfrm>
          <a:prstGeom prst="rect">
            <a:avLst/>
          </a:prstGeom>
        </p:spPr>
      </p:pic>
      <p:cxnSp>
        <p:nvCxnSpPr>
          <p:cNvPr id="20" name="Straight Connector 19">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32D2B73-1944-4F37-ADF2-529D16192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351" y="2579989"/>
            <a:ext cx="5348009" cy="3997637"/>
          </a:xfrm>
          <a:prstGeom prst="rect">
            <a:avLst/>
          </a:prstGeom>
        </p:spPr>
      </p:pic>
    </p:spTree>
    <p:extLst>
      <p:ext uri="{BB962C8B-B14F-4D97-AF65-F5344CB8AC3E}">
        <p14:creationId xmlns:p14="http://schemas.microsoft.com/office/powerpoint/2010/main" val="1862703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8FA0592-9170-48F6-95F0-FDE1A4F308C3}"/>
              </a:ext>
            </a:extLst>
          </p:cNvPr>
          <p:cNvSpPr>
            <a:spLocks noGrp="1"/>
          </p:cNvSpPr>
          <p:nvPr>
            <p:ph type="title"/>
          </p:nvPr>
        </p:nvSpPr>
        <p:spPr>
          <a:xfrm>
            <a:off x="766705" y="560214"/>
            <a:ext cx="3657600" cy="2127285"/>
          </a:xfrm>
        </p:spPr>
        <p:txBody>
          <a:bodyPr vert="horz" lIns="91440" tIns="45720" rIns="91440" bIns="45720" rtlCol="0" anchor="b">
            <a:normAutofit/>
          </a:bodyPr>
          <a:lstStyle/>
          <a:p>
            <a:pPr algn="ctr" defTabSz="914400"/>
            <a:r>
              <a:rPr lang="en-US" sz="4800" dirty="0">
                <a:solidFill>
                  <a:srgbClr val="FFFFFF"/>
                </a:solidFill>
              </a:rPr>
              <a:t>3. Larval sampling</a:t>
            </a:r>
            <a:br>
              <a:rPr lang="en-US" sz="4800" dirty="0">
                <a:solidFill>
                  <a:srgbClr val="FFFFFF"/>
                </a:solidFill>
              </a:rPr>
            </a:br>
            <a:endParaRPr lang="en-US" sz="4800" kern="1200" dirty="0">
              <a:solidFill>
                <a:srgbClr val="FFFFFF"/>
              </a:solidFill>
              <a:latin typeface="+mj-lt"/>
              <a:ea typeface="+mj-ea"/>
              <a:cs typeface="+mj-cs"/>
            </a:endParaRPr>
          </a:p>
        </p:txBody>
      </p:sp>
      <p:sp>
        <p:nvSpPr>
          <p:cNvPr id="8" name="Content Placeholder 7">
            <a:extLst>
              <a:ext uri="{FF2B5EF4-FFF2-40B4-BE49-F238E27FC236}">
                <a16:creationId xmlns:a16="http://schemas.microsoft.com/office/drawing/2014/main" id="{65A9B907-4B24-4018-BCAF-505E63F362F0}"/>
              </a:ext>
            </a:extLst>
          </p:cNvPr>
          <p:cNvSpPr>
            <a:spLocks noGrp="1"/>
          </p:cNvSpPr>
          <p:nvPr>
            <p:ph idx="1"/>
          </p:nvPr>
        </p:nvSpPr>
        <p:spPr>
          <a:xfrm>
            <a:off x="674237" y="4170501"/>
            <a:ext cx="3657600" cy="1525597"/>
          </a:xfrm>
        </p:spPr>
        <p:txBody>
          <a:bodyPr vert="horz" lIns="91440" tIns="45720" rIns="91440" bIns="45720" rtlCol="0">
            <a:normAutofit/>
          </a:bodyPr>
          <a:lstStyle/>
          <a:p>
            <a:pPr marL="0" indent="0" algn="ctr" defTabSz="914400">
              <a:spcBef>
                <a:spcPts val="1000"/>
              </a:spcBef>
              <a:buNone/>
            </a:pPr>
            <a:r>
              <a:rPr lang="en-US" sz="2000" dirty="0">
                <a:solidFill>
                  <a:srgbClr val="FFFFFF"/>
                </a:solidFill>
              </a:rPr>
              <a:t>Western Spruce Budworm</a:t>
            </a:r>
          </a:p>
          <a:p>
            <a:pPr marL="0" indent="0" algn="ctr" defTabSz="914400">
              <a:spcBef>
                <a:spcPts val="1000"/>
              </a:spcBef>
              <a:buNone/>
            </a:pPr>
            <a:r>
              <a:rPr lang="en-US" sz="2000" dirty="0">
                <a:solidFill>
                  <a:srgbClr val="FFFFFF"/>
                </a:solidFill>
              </a:rPr>
              <a:t>-</a:t>
            </a:r>
          </a:p>
          <a:p>
            <a:pPr marL="0" indent="0" algn="ctr" defTabSz="914400">
              <a:spcBef>
                <a:spcPts val="1000"/>
              </a:spcBef>
              <a:buNone/>
            </a:pPr>
            <a:r>
              <a:rPr lang="en-US" sz="2000" dirty="0">
                <a:solidFill>
                  <a:srgbClr val="FFFFFF"/>
                </a:solidFill>
              </a:rPr>
              <a:t>Only Johnston Creek Road had any larvae 2019</a:t>
            </a:r>
            <a:endParaRPr lang="en-US" sz="2000" kern="1200" dirty="0">
              <a:solidFill>
                <a:srgbClr val="FFFFFF"/>
              </a:solidFill>
              <a:latin typeface="+mn-lt"/>
              <a:ea typeface="+mn-ea"/>
              <a:cs typeface="+mn-cs"/>
            </a:endParaRPr>
          </a:p>
        </p:txBody>
      </p:sp>
      <p:cxnSp>
        <p:nvCxnSpPr>
          <p:cNvPr id="16" name="Straight Connector 15">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9" name="Chart 8">
            <a:extLst>
              <a:ext uri="{FF2B5EF4-FFF2-40B4-BE49-F238E27FC236}">
                <a16:creationId xmlns:a16="http://schemas.microsoft.com/office/drawing/2014/main" id="{64C16C0C-F91F-483E-AB4A-1FD3B5E86BC2}"/>
              </a:ext>
            </a:extLst>
          </p:cNvPr>
          <p:cNvGraphicFramePr>
            <a:graphicFrameLocks/>
          </p:cNvGraphicFramePr>
          <p:nvPr>
            <p:extLst>
              <p:ext uri="{D42A27DB-BD31-4B8C-83A1-F6EECF244321}">
                <p14:modId xmlns:p14="http://schemas.microsoft.com/office/powerpoint/2010/main" val="2006690143"/>
              </p:ext>
            </p:extLst>
          </p:nvPr>
        </p:nvGraphicFramePr>
        <p:xfrm>
          <a:off x="5153822" y="492573"/>
          <a:ext cx="6553545" cy="5880796"/>
        </p:xfrm>
        <a:graphic>
          <a:graphicData uri="http://schemas.openxmlformats.org/drawingml/2006/chart">
            <c:chart xmlns:c="http://schemas.openxmlformats.org/drawingml/2006/chart" xmlns:r="http://schemas.openxmlformats.org/officeDocument/2006/relationships" r:id="rId2"/>
          </a:graphicData>
        </a:graphic>
      </p:graphicFrame>
      <p:cxnSp>
        <p:nvCxnSpPr>
          <p:cNvPr id="11" name="Straight Connector 10">
            <a:extLst>
              <a:ext uri="{FF2B5EF4-FFF2-40B4-BE49-F238E27FC236}">
                <a16:creationId xmlns:a16="http://schemas.microsoft.com/office/drawing/2014/main" id="{87913BA7-777C-4BD4-8E47-21F5AC2C27B3}"/>
              </a:ext>
            </a:extLst>
          </p:cNvPr>
          <p:cNvCxnSpPr/>
          <p:nvPr/>
        </p:nvCxnSpPr>
        <p:spPr>
          <a:xfrm flipV="1">
            <a:off x="9391426" y="914400"/>
            <a:ext cx="0" cy="4249271"/>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1026" name="Picture 2" descr="See the source image">
            <a:extLst>
              <a:ext uri="{FF2B5EF4-FFF2-40B4-BE49-F238E27FC236}">
                <a16:creationId xmlns:a16="http://schemas.microsoft.com/office/drawing/2014/main" id="{0136106E-1077-4918-B6BF-4214A26E7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126" y="2169345"/>
            <a:ext cx="2586790" cy="1674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345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1981200" y="273050"/>
            <a:ext cx="4283968" cy="1143000"/>
          </a:xfrm>
        </p:spPr>
        <p:txBody>
          <a:bodyPr>
            <a:normAutofit/>
          </a:bodyPr>
          <a:lstStyle/>
          <a:p>
            <a:pPr algn="ctr"/>
            <a:r>
              <a:rPr lang="en-CA" dirty="0"/>
              <a:t>Western Spruce Budworm</a:t>
            </a:r>
          </a:p>
        </p:txBody>
      </p:sp>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1693168" y="1458119"/>
            <a:ext cx="4402832" cy="3941763"/>
          </a:xfrm>
        </p:spPr>
        <p:txBody>
          <a:bodyPr/>
          <a:lstStyle/>
          <a:p>
            <a:pPr lvl="1"/>
            <a:r>
              <a:rPr lang="en-CA" dirty="0"/>
              <a:t>Last spray 2012</a:t>
            </a:r>
          </a:p>
          <a:p>
            <a:pPr lvl="1"/>
            <a:endParaRPr lang="en-CA" dirty="0"/>
          </a:p>
        </p:txBody>
      </p:sp>
      <p:pic>
        <p:nvPicPr>
          <p:cNvPr id="11" name="Content Placeholder 10">
            <a:extLst>
              <a:ext uri="{FF2B5EF4-FFF2-40B4-BE49-F238E27FC236}">
                <a16:creationId xmlns:a16="http://schemas.microsoft.com/office/drawing/2014/main" id="{BF195B63-2FFE-4B6A-87B8-2EC16A6A047D}"/>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543951" y="-187702"/>
            <a:ext cx="3114675" cy="2847975"/>
          </a:xfrm>
        </p:spPr>
      </p:pic>
      <p:pic>
        <p:nvPicPr>
          <p:cNvPr id="12" name="Picture 11">
            <a:extLst>
              <a:ext uri="{FF2B5EF4-FFF2-40B4-BE49-F238E27FC236}">
                <a16:creationId xmlns:a16="http://schemas.microsoft.com/office/drawing/2014/main" id="{E0B7767F-BD73-4DF8-9A42-A39067F0AF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447" t="22812" r="10672" b="8459"/>
          <a:stretch/>
        </p:blipFill>
        <p:spPr>
          <a:xfrm>
            <a:off x="6384032" y="2034214"/>
            <a:ext cx="4283968" cy="2182616"/>
          </a:xfrm>
          <a:prstGeom prst="rect">
            <a:avLst/>
          </a:prstGeom>
        </p:spPr>
      </p:pic>
      <p:graphicFrame>
        <p:nvGraphicFramePr>
          <p:cNvPr id="8" name="Chart 7">
            <a:extLst>
              <a:ext uri="{FF2B5EF4-FFF2-40B4-BE49-F238E27FC236}">
                <a16:creationId xmlns:a16="http://schemas.microsoft.com/office/drawing/2014/main" id="{B27504B3-CBF6-4291-9159-6A5AF3680506}"/>
              </a:ext>
            </a:extLst>
          </p:cNvPr>
          <p:cNvGraphicFramePr>
            <a:graphicFrameLocks/>
          </p:cNvGraphicFramePr>
          <p:nvPr/>
        </p:nvGraphicFramePr>
        <p:xfrm>
          <a:off x="6649792" y="3854072"/>
          <a:ext cx="3849041" cy="2805793"/>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extLst>
              <a:ext uri="{FF2B5EF4-FFF2-40B4-BE49-F238E27FC236}">
                <a16:creationId xmlns:a16="http://schemas.microsoft.com/office/drawing/2014/main" id="{2DAE4FCF-33AA-4BC4-816C-DCD84AD670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3169" y="1783299"/>
            <a:ext cx="8956083" cy="5051317"/>
          </a:xfrm>
          <a:prstGeom prst="rect">
            <a:avLst/>
          </a:prstGeom>
        </p:spPr>
      </p:pic>
    </p:spTree>
    <p:extLst>
      <p:ext uri="{BB962C8B-B14F-4D97-AF65-F5344CB8AC3E}">
        <p14:creationId xmlns:p14="http://schemas.microsoft.com/office/powerpoint/2010/main" val="3878465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BA3DF43-E402-47FC-91E4-36273D812886}"/>
              </a:ext>
            </a:extLst>
          </p:cNvPr>
          <p:cNvPicPr>
            <a:picLocks noGrp="1" noChangeAspect="1"/>
          </p:cNvPicPr>
          <p:nvPr>
            <p:ph sz="quarter" idx="4"/>
          </p:nvPr>
        </p:nvPicPr>
        <p:blipFill rotWithShape="1">
          <a:blip r:embed="rId2" cstate="print">
            <a:extLst>
              <a:ext uri="{28A0092B-C50C-407E-A947-70E740481C1C}">
                <a14:useLocalDpi xmlns:a14="http://schemas.microsoft.com/office/drawing/2010/main" val="0"/>
              </a:ext>
            </a:extLst>
          </a:blip>
          <a:srcRect r="23517"/>
          <a:stretch/>
        </p:blipFill>
        <p:spPr>
          <a:xfrm rot="5400000">
            <a:off x="7142808" y="3332812"/>
            <a:ext cx="4062558" cy="2987822"/>
          </a:xfrm>
          <a:custGeom>
            <a:avLst/>
            <a:gdLst>
              <a:gd name="connsiteX0" fmla="*/ 0 w 4144382"/>
              <a:gd name="connsiteY0" fmla="*/ 0 h 2286000"/>
              <a:gd name="connsiteX1" fmla="*/ 4144382 w 4144382"/>
              <a:gd name="connsiteY1" fmla="*/ 0 h 2286000"/>
              <a:gd name="connsiteX2" fmla="*/ 4144382 w 4144382"/>
              <a:gd name="connsiteY2" fmla="*/ 2286000 h 2286000"/>
              <a:gd name="connsiteX3" fmla="*/ 1054581 w 4144382"/>
              <a:gd name="connsiteY3" fmla="*/ 2286000 h 2286000"/>
              <a:gd name="connsiteX4" fmla="*/ 1054581 w 4144382"/>
              <a:gd name="connsiteY4" fmla="*/ 2285999 h 2286000"/>
              <a:gd name="connsiteX5" fmla="*/ 1059211 w 4144382"/>
              <a:gd name="connsiteY5" fmla="*/ 228599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pic>
        <p:nvPicPr>
          <p:cNvPr id="7" name="Picture 6">
            <a:extLst>
              <a:ext uri="{FF2B5EF4-FFF2-40B4-BE49-F238E27FC236}">
                <a16:creationId xmlns:a16="http://schemas.microsoft.com/office/drawing/2014/main" id="{C3BDAA15-84AB-41BE-BB9D-8BF27EC751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98" r="-3" b="6819"/>
          <a:stretch/>
        </p:blipFill>
        <p:spPr>
          <a:xfrm>
            <a:off x="5968680" y="10"/>
            <a:ext cx="4699318" cy="2285990"/>
          </a:xfrm>
          <a:custGeom>
            <a:avLst/>
            <a:gdLst>
              <a:gd name="connsiteX0" fmla="*/ 0 w 6265758"/>
              <a:gd name="connsiteY0" fmla="*/ 0 h 2286000"/>
              <a:gd name="connsiteX1" fmla="*/ 6265758 w 6265758"/>
              <a:gd name="connsiteY1" fmla="*/ 0 h 2286000"/>
              <a:gd name="connsiteX2" fmla="*/ 6265758 w 6265758"/>
              <a:gd name="connsiteY2" fmla="*/ 2286000 h 2286000"/>
              <a:gd name="connsiteX3" fmla="*/ 1062168 w 6265758"/>
              <a:gd name="connsiteY3" fmla="*/ 2286000 h 2286000"/>
              <a:gd name="connsiteX4" fmla="*/ 790683 w 6265758"/>
              <a:gd name="connsiteY4" fmla="*/ 1700078 h 2286000"/>
              <a:gd name="connsiteX5" fmla="*/ 787725 w 6265758"/>
              <a:gd name="connsiteY5" fmla="*/ 1700078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6" name="Picture 5" descr="OverviewPlotMap2016">
            <a:extLst>
              <a:ext uri="{FF2B5EF4-FFF2-40B4-BE49-F238E27FC236}">
                <a16:creationId xmlns:a16="http://schemas.microsoft.com/office/drawing/2014/main" id="{D78573FF-14F9-4801-9D91-0F4D66371D23}"/>
              </a:ext>
            </a:extLst>
          </p:cNvPr>
          <p:cNvPicPr/>
          <p:nvPr/>
        </p:nvPicPr>
        <p:blipFill rotWithShape="1">
          <a:blip r:embed="rId4">
            <a:extLst>
              <a:ext uri="{28A0092B-C50C-407E-A947-70E740481C1C}">
                <a14:useLocalDpi xmlns:a14="http://schemas.microsoft.com/office/drawing/2010/main" val="0"/>
              </a:ext>
            </a:extLst>
          </a:blip>
          <a:srcRect l="20772" r="6671"/>
          <a:stretch/>
        </p:blipFill>
        <p:spPr bwMode="auto">
          <a:xfrm>
            <a:off x="6765306" y="2286000"/>
            <a:ext cx="3902692" cy="2286000"/>
          </a:xfrm>
          <a:custGeom>
            <a:avLst/>
            <a:gdLst>
              <a:gd name="connsiteX0" fmla="*/ 0 w 5203590"/>
              <a:gd name="connsiteY0" fmla="*/ 0 h 2286000"/>
              <a:gd name="connsiteX1" fmla="*/ 5203590 w 5203590"/>
              <a:gd name="connsiteY1" fmla="*/ 0 h 2286000"/>
              <a:gd name="connsiteX2" fmla="*/ 5203590 w 5203590"/>
              <a:gd name="connsiteY2" fmla="*/ 2286000 h 2286000"/>
              <a:gd name="connsiteX3" fmla="*/ 1059212 w 5203590"/>
              <a:gd name="connsiteY3" fmla="*/ 2286000 h 2286000"/>
              <a:gd name="connsiteX4" fmla="*/ 925708 w 5203590"/>
              <a:gd name="connsiteY4" fmla="*/ 1997870 h 2286000"/>
              <a:gd name="connsiteX5" fmla="*/ 925707 w 5203590"/>
              <a:gd name="connsiteY5" fmla="*/ 199787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a:noFill/>
        </p:spPr>
      </p:pic>
      <p:sp>
        <p:nvSpPr>
          <p:cNvPr id="14" name="Freeform 16">
            <a:extLst>
              <a:ext uri="{FF2B5EF4-FFF2-40B4-BE49-F238E27FC236}">
                <a16:creationId xmlns:a16="http://schemas.microsoft.com/office/drawing/2014/main" id="{98BA90CC-0056-473E-80AE-8CB0EE6AC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7192652"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2152651" y="365126"/>
            <a:ext cx="3893343" cy="1325563"/>
          </a:xfrm>
        </p:spPr>
        <p:txBody>
          <a:bodyPr vert="horz" lIns="91440" tIns="45720" rIns="91440" bIns="45720" rtlCol="0" anchor="ctr">
            <a:normAutofit/>
          </a:bodyPr>
          <a:lstStyle/>
          <a:p>
            <a:pPr defTabSz="914400"/>
            <a:r>
              <a:rPr lang="en-US" sz="4400" dirty="0"/>
              <a:t>Douglas-fir tussock moth</a:t>
            </a:r>
          </a:p>
        </p:txBody>
      </p:sp>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2152651" y="2021250"/>
            <a:ext cx="4280673" cy="4155713"/>
          </a:xfrm>
        </p:spPr>
        <p:txBody>
          <a:bodyPr vert="horz" lIns="91440" tIns="45720" rIns="91440" bIns="45720" rtlCol="0">
            <a:normAutofit/>
          </a:bodyPr>
          <a:lstStyle/>
          <a:p>
            <a:pPr indent="-228600" defTabSz="914400"/>
            <a:r>
              <a:rPr lang="en-US" sz="1700" dirty="0"/>
              <a:t>Outbreaks occur every 8-12 years</a:t>
            </a:r>
          </a:p>
          <a:p>
            <a:pPr indent="-228600" defTabSz="914400"/>
            <a:r>
              <a:rPr lang="en-US" sz="1700" dirty="0"/>
              <a:t>Monitored annually by;</a:t>
            </a:r>
          </a:p>
          <a:p>
            <a:pPr lvl="1" indent="-228600" defTabSz="914400"/>
            <a:r>
              <a:rPr lang="en-US" sz="1400" dirty="0"/>
              <a:t>Aerial Overview Surveys</a:t>
            </a:r>
          </a:p>
          <a:p>
            <a:pPr lvl="1" indent="-228600" defTabSz="914400"/>
            <a:r>
              <a:rPr lang="en-US" sz="1400" dirty="0"/>
              <a:t>Larval sampling (3-tree beating)</a:t>
            </a:r>
          </a:p>
          <a:p>
            <a:pPr lvl="1" indent="-228600" defTabSz="914400"/>
            <a:r>
              <a:rPr lang="en-US" sz="1400" dirty="0"/>
              <a:t>6 trap pheromone trap catches in PSPs</a:t>
            </a:r>
          </a:p>
          <a:p>
            <a:pPr marL="285750" lvl="1" indent="0" defTabSz="914400">
              <a:buNone/>
            </a:pPr>
            <a:endParaRPr lang="en-US" sz="1400" dirty="0"/>
          </a:p>
          <a:p>
            <a:pPr indent="-228600" defTabSz="914400"/>
            <a:r>
              <a:rPr lang="en-US" sz="1700" dirty="0"/>
              <a:t>When consistent upward trend is noted in a stand for 2-3 years or average of 25 or more moths per trap caught = ground surveys for egg masses recommended – potential spray</a:t>
            </a:r>
          </a:p>
        </p:txBody>
      </p:sp>
    </p:spTree>
    <p:extLst>
      <p:ext uri="{BB962C8B-B14F-4D97-AF65-F5344CB8AC3E}">
        <p14:creationId xmlns:p14="http://schemas.microsoft.com/office/powerpoint/2010/main" val="3874980065"/>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BA3DF43-E402-47FC-91E4-36273D812886}"/>
              </a:ext>
            </a:extLst>
          </p:cNvPr>
          <p:cNvPicPr>
            <a:picLocks noGrp="1" noChangeAspect="1"/>
          </p:cNvPicPr>
          <p:nvPr>
            <p:ph sz="quarter" idx="4"/>
          </p:nvPr>
        </p:nvPicPr>
        <p:blipFill rotWithShape="1">
          <a:blip r:embed="rId2" cstate="print">
            <a:extLst>
              <a:ext uri="{28A0092B-C50C-407E-A947-70E740481C1C}">
                <a14:useLocalDpi xmlns:a14="http://schemas.microsoft.com/office/drawing/2010/main" val="0"/>
              </a:ext>
            </a:extLst>
          </a:blip>
          <a:srcRect r="23517"/>
          <a:stretch/>
        </p:blipFill>
        <p:spPr>
          <a:xfrm rot="5400000">
            <a:off x="7142808" y="3332812"/>
            <a:ext cx="4062558" cy="2987822"/>
          </a:xfrm>
          <a:custGeom>
            <a:avLst/>
            <a:gdLst>
              <a:gd name="connsiteX0" fmla="*/ 0 w 4144382"/>
              <a:gd name="connsiteY0" fmla="*/ 0 h 2286000"/>
              <a:gd name="connsiteX1" fmla="*/ 4144382 w 4144382"/>
              <a:gd name="connsiteY1" fmla="*/ 0 h 2286000"/>
              <a:gd name="connsiteX2" fmla="*/ 4144382 w 4144382"/>
              <a:gd name="connsiteY2" fmla="*/ 2286000 h 2286000"/>
              <a:gd name="connsiteX3" fmla="*/ 1054581 w 4144382"/>
              <a:gd name="connsiteY3" fmla="*/ 2286000 h 2286000"/>
              <a:gd name="connsiteX4" fmla="*/ 1054581 w 4144382"/>
              <a:gd name="connsiteY4" fmla="*/ 2285999 h 2286000"/>
              <a:gd name="connsiteX5" fmla="*/ 1059211 w 4144382"/>
              <a:gd name="connsiteY5" fmla="*/ 2285999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pic>
        <p:nvPicPr>
          <p:cNvPr id="7" name="Picture 6">
            <a:extLst>
              <a:ext uri="{FF2B5EF4-FFF2-40B4-BE49-F238E27FC236}">
                <a16:creationId xmlns:a16="http://schemas.microsoft.com/office/drawing/2014/main" id="{C3BDAA15-84AB-41BE-BB9D-8BF27EC751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98" r="-3" b="6819"/>
          <a:stretch/>
        </p:blipFill>
        <p:spPr>
          <a:xfrm>
            <a:off x="5968680" y="10"/>
            <a:ext cx="4699318" cy="2285990"/>
          </a:xfrm>
          <a:custGeom>
            <a:avLst/>
            <a:gdLst>
              <a:gd name="connsiteX0" fmla="*/ 0 w 6265758"/>
              <a:gd name="connsiteY0" fmla="*/ 0 h 2286000"/>
              <a:gd name="connsiteX1" fmla="*/ 6265758 w 6265758"/>
              <a:gd name="connsiteY1" fmla="*/ 0 h 2286000"/>
              <a:gd name="connsiteX2" fmla="*/ 6265758 w 6265758"/>
              <a:gd name="connsiteY2" fmla="*/ 2286000 h 2286000"/>
              <a:gd name="connsiteX3" fmla="*/ 1062168 w 6265758"/>
              <a:gd name="connsiteY3" fmla="*/ 2286000 h 2286000"/>
              <a:gd name="connsiteX4" fmla="*/ 790683 w 6265758"/>
              <a:gd name="connsiteY4" fmla="*/ 1700078 h 2286000"/>
              <a:gd name="connsiteX5" fmla="*/ 787725 w 6265758"/>
              <a:gd name="connsiteY5" fmla="*/ 1700078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6" name="Picture 5" descr="OverviewPlotMap2016">
            <a:extLst>
              <a:ext uri="{FF2B5EF4-FFF2-40B4-BE49-F238E27FC236}">
                <a16:creationId xmlns:a16="http://schemas.microsoft.com/office/drawing/2014/main" id="{D78573FF-14F9-4801-9D91-0F4D66371D23}"/>
              </a:ext>
            </a:extLst>
          </p:cNvPr>
          <p:cNvPicPr/>
          <p:nvPr/>
        </p:nvPicPr>
        <p:blipFill rotWithShape="1">
          <a:blip r:embed="rId4">
            <a:extLst>
              <a:ext uri="{28A0092B-C50C-407E-A947-70E740481C1C}">
                <a14:useLocalDpi xmlns:a14="http://schemas.microsoft.com/office/drawing/2010/main" val="0"/>
              </a:ext>
            </a:extLst>
          </a:blip>
          <a:srcRect l="20772" r="6671"/>
          <a:stretch/>
        </p:blipFill>
        <p:spPr bwMode="auto">
          <a:xfrm>
            <a:off x="6765306" y="2286000"/>
            <a:ext cx="3902692" cy="2286000"/>
          </a:xfrm>
          <a:custGeom>
            <a:avLst/>
            <a:gdLst>
              <a:gd name="connsiteX0" fmla="*/ 0 w 5203590"/>
              <a:gd name="connsiteY0" fmla="*/ 0 h 2286000"/>
              <a:gd name="connsiteX1" fmla="*/ 5203590 w 5203590"/>
              <a:gd name="connsiteY1" fmla="*/ 0 h 2286000"/>
              <a:gd name="connsiteX2" fmla="*/ 5203590 w 5203590"/>
              <a:gd name="connsiteY2" fmla="*/ 2286000 h 2286000"/>
              <a:gd name="connsiteX3" fmla="*/ 1059212 w 5203590"/>
              <a:gd name="connsiteY3" fmla="*/ 2286000 h 2286000"/>
              <a:gd name="connsiteX4" fmla="*/ 925708 w 5203590"/>
              <a:gd name="connsiteY4" fmla="*/ 1997870 h 2286000"/>
              <a:gd name="connsiteX5" fmla="*/ 925707 w 5203590"/>
              <a:gd name="connsiteY5" fmla="*/ 199787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a:noFill/>
        </p:spPr>
      </p:pic>
      <p:sp>
        <p:nvSpPr>
          <p:cNvPr id="14" name="Freeform 16">
            <a:extLst>
              <a:ext uri="{FF2B5EF4-FFF2-40B4-BE49-F238E27FC236}">
                <a16:creationId xmlns:a16="http://schemas.microsoft.com/office/drawing/2014/main" id="{98BA90CC-0056-473E-80AE-8CB0EE6AC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7192652"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2152651" y="365126"/>
            <a:ext cx="3893343" cy="1325563"/>
          </a:xfrm>
        </p:spPr>
        <p:txBody>
          <a:bodyPr vert="horz" lIns="91440" tIns="45720" rIns="91440" bIns="45720" rtlCol="0" anchor="ctr">
            <a:normAutofit/>
          </a:bodyPr>
          <a:lstStyle/>
          <a:p>
            <a:pPr defTabSz="914400"/>
            <a:r>
              <a:rPr lang="en-US" sz="4400" dirty="0"/>
              <a:t>Douglas-fir tussock moth</a:t>
            </a:r>
          </a:p>
        </p:txBody>
      </p:sp>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2152651" y="2021250"/>
            <a:ext cx="4280673" cy="4155713"/>
          </a:xfrm>
        </p:spPr>
        <p:txBody>
          <a:bodyPr vert="horz" lIns="91440" tIns="45720" rIns="91440" bIns="45720" rtlCol="0">
            <a:normAutofit/>
          </a:bodyPr>
          <a:lstStyle/>
          <a:p>
            <a:pPr indent="-228600" defTabSz="914400"/>
            <a:r>
              <a:rPr lang="en-US" sz="1700" dirty="0"/>
              <a:t>Populations</a:t>
            </a:r>
            <a:r>
              <a:rPr lang="en-US" sz="1700" b="1" dirty="0"/>
              <a:t> slightly </a:t>
            </a:r>
            <a:r>
              <a:rPr lang="en-US" sz="1700" dirty="0"/>
              <a:t>increasing near Rock Creek, east to Greenwood, and in Midway </a:t>
            </a:r>
          </a:p>
          <a:p>
            <a:pPr indent="-228600" defTabSz="914400"/>
            <a:r>
              <a:rPr lang="en-US" sz="1700" dirty="0"/>
              <a:t>2019 no larvae found at all 9 PSPs</a:t>
            </a:r>
          </a:p>
          <a:p>
            <a:pPr indent="-228600" defTabSz="914400"/>
            <a:r>
              <a:rPr lang="en-US" sz="1700" dirty="0"/>
              <a:t>Historical records: near Grand Forks, Rock Creek, Kettle Valley, Christina Lake and Cascades</a:t>
            </a:r>
          </a:p>
          <a:p>
            <a:pPr indent="-228600" defTabSz="914400"/>
            <a:r>
              <a:rPr lang="en-US" sz="1700" dirty="0"/>
              <a:t>On private land</a:t>
            </a:r>
          </a:p>
          <a:p>
            <a:pPr indent="-228600" defTabSz="914400"/>
            <a:r>
              <a:rPr lang="en-US" sz="1700" dirty="0"/>
              <a:t>Kills trees in single year</a:t>
            </a:r>
          </a:p>
          <a:p>
            <a:pPr indent="-228600" defTabSz="914400"/>
            <a:r>
              <a:rPr lang="en-US" sz="1700" dirty="0"/>
              <a:t>Health concerns –allergic reaction</a:t>
            </a:r>
          </a:p>
          <a:p>
            <a:pPr indent="-228600" defTabSz="914400"/>
            <a:r>
              <a:rPr lang="en-US" sz="1700" dirty="0"/>
              <a:t>Will continue to monitor</a:t>
            </a:r>
          </a:p>
        </p:txBody>
      </p:sp>
    </p:spTree>
    <p:extLst>
      <p:ext uri="{BB962C8B-B14F-4D97-AF65-F5344CB8AC3E}">
        <p14:creationId xmlns:p14="http://schemas.microsoft.com/office/powerpoint/2010/main" val="3669525483"/>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A24CE0D-C9F7-4D61-AA9E-99F73AF2FA54}"/>
              </a:ext>
            </a:extLst>
          </p:cNvPr>
          <p:cNvSpPr/>
          <p:nvPr/>
        </p:nvSpPr>
        <p:spPr>
          <a:xfrm>
            <a:off x="3853220" y="5638368"/>
            <a:ext cx="733790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4D82E35F-F657-42DB-AB8D-1F05145EB360}"/>
              </a:ext>
            </a:extLst>
          </p:cNvPr>
          <p:cNvSpPr>
            <a:spLocks noGrp="1"/>
          </p:cNvSpPr>
          <p:nvPr>
            <p:ph type="title"/>
          </p:nvPr>
        </p:nvSpPr>
        <p:spPr>
          <a:xfrm>
            <a:off x="870204" y="606564"/>
            <a:ext cx="10451592" cy="1325563"/>
          </a:xfrm>
        </p:spPr>
        <p:txBody>
          <a:bodyPr anchor="ctr">
            <a:normAutofit/>
          </a:bodyPr>
          <a:lstStyle/>
          <a:p>
            <a:pPr algn="ctr"/>
            <a:r>
              <a:rPr lang="en-CA" b="1" dirty="0"/>
              <a:t>Douglas-fir tussock moth – adult trap catches (2009-2019) </a:t>
            </a:r>
            <a:br>
              <a:rPr lang="en-CA" b="1" dirty="0"/>
            </a:br>
            <a:r>
              <a:rPr lang="en-CA" b="1" dirty="0"/>
              <a:t>9 PSPs</a:t>
            </a:r>
          </a:p>
        </p:txBody>
      </p:sp>
      <p:sp>
        <p:nvSpPr>
          <p:cNvPr id="19" name="Rectangle 18">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D2A827FC-07FB-40BF-8BD4-5772ABBE08DE}"/>
              </a:ext>
            </a:extLst>
          </p:cNvPr>
          <p:cNvGraphicFramePr>
            <a:graphicFrameLocks noGrp="1"/>
          </p:cNvGraphicFramePr>
          <p:nvPr>
            <p:ph idx="1"/>
            <p:extLst>
              <p:ext uri="{D42A27DB-BD31-4B8C-83A1-F6EECF244321}">
                <p14:modId xmlns:p14="http://schemas.microsoft.com/office/powerpoint/2010/main" val="2691382751"/>
              </p:ext>
            </p:extLst>
          </p:nvPr>
        </p:nvGraphicFramePr>
        <p:xfrm>
          <a:off x="1000874" y="2385390"/>
          <a:ext cx="10190252" cy="361784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3BEE4FD-33FA-47BB-9698-F96D327649E3}"/>
              </a:ext>
            </a:extLst>
          </p:cNvPr>
          <p:cNvSpPr txBox="1"/>
          <p:nvPr/>
        </p:nvSpPr>
        <p:spPr>
          <a:xfrm>
            <a:off x="3853220" y="5818569"/>
            <a:ext cx="7481343" cy="369332"/>
          </a:xfrm>
          <a:prstGeom prst="rect">
            <a:avLst/>
          </a:prstGeom>
          <a:noFill/>
        </p:spPr>
        <p:txBody>
          <a:bodyPr wrap="none" rtlCol="0">
            <a:spAutoFit/>
          </a:bodyPr>
          <a:lstStyle/>
          <a:p>
            <a:r>
              <a:rPr lang="en-CA" b="1" dirty="0">
                <a:solidFill>
                  <a:schemeClr val="bg1"/>
                </a:solidFill>
              </a:rPr>
              <a:t>Low overall numbers indicate Douglas-fir tussock moth remains at low levels</a:t>
            </a:r>
          </a:p>
        </p:txBody>
      </p:sp>
    </p:spTree>
    <p:extLst>
      <p:ext uri="{BB962C8B-B14F-4D97-AF65-F5344CB8AC3E}">
        <p14:creationId xmlns:p14="http://schemas.microsoft.com/office/powerpoint/2010/main" val="3013188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5F41304-6272-42D4-9F30-4BDD2BBE8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1"/>
            <a:ext cx="9143999"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E8B721-FF7D-48F8-8279-AC934B8432C1}"/>
              </a:ext>
            </a:extLst>
          </p:cNvPr>
          <p:cNvSpPr>
            <a:spLocks noGrp="1"/>
          </p:cNvSpPr>
          <p:nvPr>
            <p:ph type="title"/>
          </p:nvPr>
        </p:nvSpPr>
        <p:spPr>
          <a:xfrm>
            <a:off x="2152649" y="495390"/>
            <a:ext cx="4280673" cy="1709928"/>
          </a:xfrm>
        </p:spPr>
        <p:txBody>
          <a:bodyPr vert="horz" lIns="91440" tIns="45720" rIns="91440" bIns="45720" rtlCol="0" anchor="ctr">
            <a:normAutofit/>
          </a:bodyPr>
          <a:lstStyle/>
          <a:p>
            <a:pPr defTabSz="914400"/>
            <a:r>
              <a:rPr lang="en-US" sz="4400" u="sng" dirty="0"/>
              <a:t>Invasive</a:t>
            </a:r>
            <a:r>
              <a:rPr lang="en-US" sz="4400" dirty="0"/>
              <a:t>: Gypsy Moth</a:t>
            </a:r>
          </a:p>
        </p:txBody>
      </p:sp>
      <p:pic>
        <p:nvPicPr>
          <p:cNvPr id="8" name="Content Placeholder 7">
            <a:extLst>
              <a:ext uri="{FF2B5EF4-FFF2-40B4-BE49-F238E27FC236}">
                <a16:creationId xmlns:a16="http://schemas.microsoft.com/office/drawing/2014/main" id="{8FEC702D-2A34-48CE-B91E-2A8C16427482}"/>
              </a:ext>
            </a:extLst>
          </p:cNvPr>
          <p:cNvPicPr>
            <a:picLocks noGrp="1" noChangeAspect="1"/>
          </p:cNvPicPr>
          <p:nvPr>
            <p:ph sz="quarter" idx="4"/>
          </p:nvPr>
        </p:nvPicPr>
        <p:blipFill rotWithShape="1">
          <a:blip r:embed="rId2">
            <a:extLst>
              <a:ext uri="{28A0092B-C50C-407E-A947-70E740481C1C}">
                <a14:useLocalDpi xmlns:a14="http://schemas.microsoft.com/office/drawing/2010/main" val="0"/>
              </a:ext>
            </a:extLst>
          </a:blip>
          <a:srcRect t="25668" r="-3" b="9643"/>
          <a:stretch/>
        </p:blipFill>
        <p:spPr>
          <a:xfrm>
            <a:off x="5968679" y="10"/>
            <a:ext cx="4699320" cy="1709918"/>
          </a:xfrm>
          <a:custGeom>
            <a:avLst/>
            <a:gdLst>
              <a:gd name="connsiteX0" fmla="*/ 0 w 6265760"/>
              <a:gd name="connsiteY0" fmla="*/ 0 h 1709928"/>
              <a:gd name="connsiteX1" fmla="*/ 6265760 w 6265760"/>
              <a:gd name="connsiteY1" fmla="*/ 0 h 1709928"/>
              <a:gd name="connsiteX2" fmla="*/ 6265760 w 6265760"/>
              <a:gd name="connsiteY2" fmla="*/ 1709928 h 1709928"/>
              <a:gd name="connsiteX3" fmla="*/ 795246 w 6265760"/>
              <a:gd name="connsiteY3" fmla="*/ 1709928 h 1709928"/>
              <a:gd name="connsiteX4" fmla="*/ 790682 w 6265760"/>
              <a:gd name="connsiteY4" fmla="*/ 1700078 h 1709928"/>
              <a:gd name="connsiteX5" fmla="*/ 787724 w 6265760"/>
              <a:gd name="connsiteY5" fmla="*/ 1700078 h 170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5760" h="1709928">
                <a:moveTo>
                  <a:pt x="0" y="0"/>
                </a:moveTo>
                <a:lnTo>
                  <a:pt x="6265760" y="0"/>
                </a:lnTo>
                <a:lnTo>
                  <a:pt x="6265760" y="1709928"/>
                </a:lnTo>
                <a:lnTo>
                  <a:pt x="795246" y="1709928"/>
                </a:lnTo>
                <a:lnTo>
                  <a:pt x="790682" y="1700078"/>
                </a:lnTo>
                <a:lnTo>
                  <a:pt x="787724" y="1700078"/>
                </a:lnTo>
                <a:close/>
              </a:path>
            </a:pathLst>
          </a:custGeom>
        </p:spPr>
      </p:pic>
      <p:sp>
        <p:nvSpPr>
          <p:cNvPr id="5" name="Content Placeholder 4">
            <a:extLst>
              <a:ext uri="{FF2B5EF4-FFF2-40B4-BE49-F238E27FC236}">
                <a16:creationId xmlns:a16="http://schemas.microsoft.com/office/drawing/2014/main" id="{7BD2F4D6-6D64-4588-9B38-FD0BA9028514}"/>
              </a:ext>
            </a:extLst>
          </p:cNvPr>
          <p:cNvSpPr>
            <a:spLocks noGrp="1"/>
          </p:cNvSpPr>
          <p:nvPr>
            <p:ph sz="half" idx="2"/>
          </p:nvPr>
        </p:nvSpPr>
        <p:spPr>
          <a:xfrm>
            <a:off x="2152651" y="2541494"/>
            <a:ext cx="4280673" cy="3635468"/>
          </a:xfrm>
        </p:spPr>
        <p:txBody>
          <a:bodyPr vert="horz" lIns="91440" tIns="45720" rIns="91440" bIns="45720" rtlCol="0">
            <a:normAutofit/>
          </a:bodyPr>
          <a:lstStyle/>
          <a:p>
            <a:pPr indent="-228600" defTabSz="914400"/>
            <a:r>
              <a:rPr lang="en-US" sz="1700" dirty="0"/>
              <a:t>One of 100 most destructive </a:t>
            </a:r>
            <a:r>
              <a:rPr lang="en-US" sz="1700" dirty="0">
                <a:solidFill>
                  <a:schemeClr val="bg1"/>
                </a:solidFill>
                <a:highlight>
                  <a:srgbClr val="FFFF00"/>
                </a:highlight>
              </a:rPr>
              <a:t>invasive</a:t>
            </a:r>
            <a:r>
              <a:rPr lang="en-US" sz="1700" dirty="0"/>
              <a:t> species worldwide</a:t>
            </a:r>
            <a:endParaRPr lang="en-US" sz="1700" b="1" dirty="0"/>
          </a:p>
          <a:p>
            <a:pPr indent="-228600" defTabSz="914400"/>
            <a:r>
              <a:rPr lang="en-US" sz="1700" dirty="0"/>
              <a:t>Host includes 500 species of deciduous trees, shrubs and plants</a:t>
            </a:r>
            <a:endParaRPr lang="en-US" sz="1700" b="1" dirty="0"/>
          </a:p>
          <a:p>
            <a:pPr indent="-228600" defTabSz="914400"/>
            <a:r>
              <a:rPr lang="en-US" sz="1700" b="1" dirty="0"/>
              <a:t>BCs highest priority for forest health funding; </a:t>
            </a:r>
            <a:r>
              <a:rPr lang="en-US" sz="1700" dirty="0"/>
              <a:t>International trade and export controls require eradication </a:t>
            </a:r>
          </a:p>
          <a:p>
            <a:pPr indent="-228600" defTabSz="914400"/>
            <a:r>
              <a:rPr lang="en-US" sz="1700" b="1" dirty="0"/>
              <a:t>2020 </a:t>
            </a:r>
            <a:r>
              <a:rPr lang="en-US" sz="1700" b="1" i="1" dirty="0" err="1"/>
              <a:t>Btk</a:t>
            </a:r>
            <a:r>
              <a:rPr lang="en-US" sz="1700" b="1" dirty="0"/>
              <a:t> spray areas: </a:t>
            </a:r>
          </a:p>
          <a:p>
            <a:pPr lvl="1" indent="-228600" defTabSz="914400"/>
            <a:r>
              <a:rPr lang="en-US" sz="1400" b="1" dirty="0"/>
              <a:t>Surrey</a:t>
            </a:r>
          </a:p>
          <a:p>
            <a:pPr lvl="1" indent="-228600" defTabSz="914400"/>
            <a:r>
              <a:rPr lang="en-US" sz="1400" b="1" dirty="0"/>
              <a:t>Lake Cowichan and </a:t>
            </a:r>
          </a:p>
          <a:p>
            <a:pPr lvl="1" indent="-228600" defTabSz="914400"/>
            <a:r>
              <a:rPr lang="en-US" sz="1400" b="1" dirty="0">
                <a:solidFill>
                  <a:schemeClr val="bg1"/>
                </a:solidFill>
                <a:highlight>
                  <a:srgbClr val="FFFF00"/>
                </a:highlight>
              </a:rPr>
              <a:t>Castlegar – 14 moths caught 2019 (167 ha)</a:t>
            </a:r>
          </a:p>
          <a:p>
            <a:pPr indent="-228600" defTabSz="914400"/>
            <a:endParaRPr lang="en-US" sz="1700" b="1" dirty="0"/>
          </a:p>
          <a:p>
            <a:pPr indent="-228600" defTabSz="914400"/>
            <a:endParaRPr lang="en-US" sz="1700" b="1" dirty="0"/>
          </a:p>
          <a:p>
            <a:pPr lvl="1" indent="-228600" defTabSz="914400"/>
            <a:endParaRPr lang="en-US" sz="1700" dirty="0"/>
          </a:p>
        </p:txBody>
      </p:sp>
      <p:pic>
        <p:nvPicPr>
          <p:cNvPr id="11" name="Picture 10">
            <a:extLst>
              <a:ext uri="{FF2B5EF4-FFF2-40B4-BE49-F238E27FC236}">
                <a16:creationId xmlns:a16="http://schemas.microsoft.com/office/drawing/2014/main" id="{9DD29713-B9C8-4B84-9A27-1482823A8F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1377" r="-2" b="4672"/>
          <a:stretch/>
        </p:blipFill>
        <p:spPr>
          <a:xfrm>
            <a:off x="6565116" y="1709929"/>
            <a:ext cx="4102885" cy="1709928"/>
          </a:xfrm>
          <a:custGeom>
            <a:avLst/>
            <a:gdLst>
              <a:gd name="connsiteX0" fmla="*/ 0 w 5470513"/>
              <a:gd name="connsiteY0" fmla="*/ 0 h 1709928"/>
              <a:gd name="connsiteX1" fmla="*/ 5470513 w 5470513"/>
              <a:gd name="connsiteY1" fmla="*/ 0 h 1709928"/>
              <a:gd name="connsiteX2" fmla="*/ 5470513 w 5470513"/>
              <a:gd name="connsiteY2" fmla="*/ 1709928 h 1709928"/>
              <a:gd name="connsiteX3" fmla="*/ 792289 w 5470513"/>
              <a:gd name="connsiteY3" fmla="*/ 1709928 h 1709928"/>
            </a:gdLst>
            <a:ahLst/>
            <a:cxnLst>
              <a:cxn ang="0">
                <a:pos x="connsiteX0" y="connsiteY0"/>
              </a:cxn>
              <a:cxn ang="0">
                <a:pos x="connsiteX1" y="connsiteY1"/>
              </a:cxn>
              <a:cxn ang="0">
                <a:pos x="connsiteX2" y="connsiteY2"/>
              </a:cxn>
              <a:cxn ang="0">
                <a:pos x="connsiteX3" y="connsiteY3"/>
              </a:cxn>
            </a:cxnLst>
            <a:rect l="l" t="t" r="r" b="b"/>
            <a:pathLst>
              <a:path w="5470513" h="1709928">
                <a:moveTo>
                  <a:pt x="0" y="0"/>
                </a:moveTo>
                <a:lnTo>
                  <a:pt x="5470513" y="0"/>
                </a:lnTo>
                <a:lnTo>
                  <a:pt x="5470513" y="1709928"/>
                </a:lnTo>
                <a:lnTo>
                  <a:pt x="792289" y="1709928"/>
                </a:lnTo>
                <a:close/>
              </a:path>
            </a:pathLst>
          </a:custGeom>
        </p:spPr>
      </p:pic>
      <p:pic>
        <p:nvPicPr>
          <p:cNvPr id="14" name="Picture 13">
            <a:extLst>
              <a:ext uri="{FF2B5EF4-FFF2-40B4-BE49-F238E27FC236}">
                <a16:creationId xmlns:a16="http://schemas.microsoft.com/office/drawing/2014/main" id="{36D307ED-9CA3-4367-8E68-10548B796C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189" r="3" b="20894"/>
          <a:stretch/>
        </p:blipFill>
        <p:spPr>
          <a:xfrm>
            <a:off x="7156098" y="3410554"/>
            <a:ext cx="3511902" cy="1709928"/>
          </a:xfrm>
          <a:custGeom>
            <a:avLst/>
            <a:gdLst>
              <a:gd name="connsiteX0" fmla="*/ 0 w 4682536"/>
              <a:gd name="connsiteY0" fmla="*/ 0 h 1709928"/>
              <a:gd name="connsiteX1" fmla="*/ 4682536 w 4682536"/>
              <a:gd name="connsiteY1" fmla="*/ 0 h 1709928"/>
              <a:gd name="connsiteX2" fmla="*/ 4682536 w 4682536"/>
              <a:gd name="connsiteY2" fmla="*/ 1709928 h 1709928"/>
              <a:gd name="connsiteX3" fmla="*/ 792291 w 4682536"/>
              <a:gd name="connsiteY3" fmla="*/ 1709928 h 1709928"/>
              <a:gd name="connsiteX4" fmla="*/ 404649 w 4682536"/>
              <a:gd name="connsiteY4" fmla="*/ 873316 h 1709928"/>
              <a:gd name="connsiteX5" fmla="*/ 404648 w 4682536"/>
              <a:gd name="connsiteY5" fmla="*/ 873316 h 170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2536" h="1709928">
                <a:moveTo>
                  <a:pt x="0" y="0"/>
                </a:moveTo>
                <a:lnTo>
                  <a:pt x="4682536" y="0"/>
                </a:lnTo>
                <a:lnTo>
                  <a:pt x="4682536" y="1709928"/>
                </a:lnTo>
                <a:lnTo>
                  <a:pt x="792291" y="1709928"/>
                </a:lnTo>
                <a:lnTo>
                  <a:pt x="404649" y="873316"/>
                </a:lnTo>
                <a:lnTo>
                  <a:pt x="404648" y="873316"/>
                </a:lnTo>
                <a:close/>
              </a:path>
            </a:pathLst>
          </a:custGeom>
        </p:spPr>
      </p:pic>
      <p:pic>
        <p:nvPicPr>
          <p:cNvPr id="4" name="Picture 3">
            <a:extLst>
              <a:ext uri="{FF2B5EF4-FFF2-40B4-BE49-F238E27FC236}">
                <a16:creationId xmlns:a16="http://schemas.microsoft.com/office/drawing/2014/main" id="{491F1B2F-88BA-450A-B977-A2FEA62DCCA3}"/>
              </a:ext>
            </a:extLst>
          </p:cNvPr>
          <p:cNvPicPr>
            <a:picLocks noChangeAspect="1"/>
          </p:cNvPicPr>
          <p:nvPr/>
        </p:nvPicPr>
        <p:blipFill rotWithShape="1">
          <a:blip r:embed="rId5">
            <a:extLst>
              <a:ext uri="{28A0092B-C50C-407E-A947-70E740481C1C}">
                <a14:useLocalDpi xmlns:a14="http://schemas.microsoft.com/office/drawing/2010/main" val="0"/>
              </a:ext>
            </a:extLst>
          </a:blip>
          <a:srcRect t="2949" r="2" b="25254"/>
          <a:stretch/>
        </p:blipFill>
        <p:spPr>
          <a:xfrm>
            <a:off x="7038027" y="5120483"/>
            <a:ext cx="3629973" cy="1737518"/>
          </a:xfrm>
          <a:custGeom>
            <a:avLst/>
            <a:gdLst>
              <a:gd name="connsiteX0" fmla="*/ 949721 w 4839964"/>
              <a:gd name="connsiteY0" fmla="*/ 0 h 1737518"/>
              <a:gd name="connsiteX1" fmla="*/ 4839964 w 4839964"/>
              <a:gd name="connsiteY1" fmla="*/ 0 h 1737518"/>
              <a:gd name="connsiteX2" fmla="*/ 4839964 w 4839964"/>
              <a:gd name="connsiteY2" fmla="*/ 1737518 h 1737518"/>
              <a:gd name="connsiteX3" fmla="*/ 0 w 4839964"/>
              <a:gd name="connsiteY3" fmla="*/ 1737518 h 1737518"/>
              <a:gd name="connsiteX4" fmla="*/ 0 w 4839964"/>
              <a:gd name="connsiteY4" fmla="*/ 1737517 h 1737518"/>
              <a:gd name="connsiteX5" fmla="*/ 1750164 w 4839964"/>
              <a:gd name="connsiteY5" fmla="*/ 1737517 h 1737518"/>
              <a:gd name="connsiteX6" fmla="*/ 1750164 w 4839964"/>
              <a:gd name="connsiteY6" fmla="*/ 1737516 h 1737518"/>
              <a:gd name="connsiteX7" fmla="*/ 1754794 w 4839964"/>
              <a:gd name="connsiteY7" fmla="*/ 1737516 h 173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9964" h="1737518">
                <a:moveTo>
                  <a:pt x="949721" y="0"/>
                </a:moveTo>
                <a:lnTo>
                  <a:pt x="4839964" y="0"/>
                </a:lnTo>
                <a:lnTo>
                  <a:pt x="4839964" y="1737518"/>
                </a:lnTo>
                <a:lnTo>
                  <a:pt x="0" y="1737518"/>
                </a:lnTo>
                <a:lnTo>
                  <a:pt x="0" y="1737517"/>
                </a:lnTo>
                <a:lnTo>
                  <a:pt x="1750164" y="1737517"/>
                </a:lnTo>
                <a:lnTo>
                  <a:pt x="1750164" y="1737516"/>
                </a:lnTo>
                <a:lnTo>
                  <a:pt x="1754794" y="1737516"/>
                </a:lnTo>
                <a:close/>
              </a:path>
            </a:pathLst>
          </a:custGeom>
        </p:spPr>
      </p:pic>
    </p:spTree>
    <p:extLst>
      <p:ext uri="{BB962C8B-B14F-4D97-AF65-F5344CB8AC3E}">
        <p14:creationId xmlns:p14="http://schemas.microsoft.com/office/powerpoint/2010/main" val="396208273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33A0EB3-09C6-463D-9DB5-8758B727FD03}"/>
              </a:ext>
            </a:extLst>
          </p:cNvPr>
          <p:cNvSpPr>
            <a:spLocks noGrp="1"/>
          </p:cNvSpPr>
          <p:nvPr>
            <p:ph type="title"/>
          </p:nvPr>
        </p:nvSpPr>
        <p:spPr>
          <a:xfrm>
            <a:off x="863029" y="1012004"/>
            <a:ext cx="3416158" cy="4795408"/>
          </a:xfrm>
        </p:spPr>
        <p:txBody>
          <a:bodyPr>
            <a:normAutofit/>
          </a:bodyPr>
          <a:lstStyle/>
          <a:p>
            <a:r>
              <a:rPr lang="en-CA" dirty="0">
                <a:solidFill>
                  <a:srgbClr val="FFFFFF"/>
                </a:solidFill>
              </a:rPr>
              <a:t>Gypsy Moth Open House</a:t>
            </a:r>
          </a:p>
        </p:txBody>
      </p:sp>
      <p:graphicFrame>
        <p:nvGraphicFramePr>
          <p:cNvPr id="5" name="Content Placeholder 2">
            <a:extLst>
              <a:ext uri="{FF2B5EF4-FFF2-40B4-BE49-F238E27FC236}">
                <a16:creationId xmlns:a16="http://schemas.microsoft.com/office/drawing/2014/main" id="{86CCF397-861C-4735-AC6B-995974E7CBB3}"/>
              </a:ext>
            </a:extLst>
          </p:cNvPr>
          <p:cNvGraphicFramePr>
            <a:graphicFrameLocks noGrp="1"/>
          </p:cNvGraphicFramePr>
          <p:nvPr>
            <p:ph idx="1"/>
            <p:extLst>
              <p:ext uri="{D42A27DB-BD31-4B8C-83A1-F6EECF244321}">
                <p14:modId xmlns:p14="http://schemas.microsoft.com/office/powerpoint/2010/main" val="1283664479"/>
              </p:ext>
            </p:extLst>
          </p:nvPr>
        </p:nvGraphicFramePr>
        <p:xfrm>
          <a:off x="5122381" y="486287"/>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rrow: Right 3">
            <a:extLst>
              <a:ext uri="{FF2B5EF4-FFF2-40B4-BE49-F238E27FC236}">
                <a16:creationId xmlns:a16="http://schemas.microsoft.com/office/drawing/2014/main" id="{A31B0E40-9AF2-4F48-B907-D2E440F9B70F}"/>
              </a:ext>
            </a:extLst>
          </p:cNvPr>
          <p:cNvSpPr/>
          <p:nvPr/>
        </p:nvSpPr>
        <p:spPr>
          <a:xfrm>
            <a:off x="5606796" y="110960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E5C77F38-59D7-4DB3-8F26-01D7830B756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8759" y="4086635"/>
            <a:ext cx="2824697" cy="2119722"/>
          </a:xfrm>
          <a:prstGeom prst="rect">
            <a:avLst/>
          </a:prstGeom>
        </p:spPr>
      </p:pic>
      <p:pic>
        <p:nvPicPr>
          <p:cNvPr id="14" name="Picture 13">
            <a:extLst>
              <a:ext uri="{FF2B5EF4-FFF2-40B4-BE49-F238E27FC236}">
                <a16:creationId xmlns:a16="http://schemas.microsoft.com/office/drawing/2014/main" id="{65755303-74EF-4F56-AC64-4014A39B6D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6773" y="720834"/>
            <a:ext cx="2437980" cy="1828485"/>
          </a:xfrm>
          <a:prstGeom prst="rect">
            <a:avLst/>
          </a:prstGeom>
        </p:spPr>
      </p:pic>
    </p:spTree>
    <p:extLst>
      <p:ext uri="{BB962C8B-B14F-4D97-AF65-F5344CB8AC3E}">
        <p14:creationId xmlns:p14="http://schemas.microsoft.com/office/powerpoint/2010/main" val="1582111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33AC3BA-CA81-4FD9-8528-3FBBB5FECE2F}"/>
              </a:ext>
            </a:extLst>
          </p:cNvPr>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t="7707" b="8650"/>
          <a:stretch/>
        </p:blipFill>
        <p:spPr>
          <a:xfrm>
            <a:off x="20" y="10"/>
            <a:ext cx="12191980" cy="6857990"/>
          </a:xfrm>
          <a:prstGeom prst="rect">
            <a:avLst/>
          </a:prstGeom>
        </p:spPr>
      </p:pic>
    </p:spTree>
    <p:extLst>
      <p:ext uri="{BB962C8B-B14F-4D97-AF65-F5344CB8AC3E}">
        <p14:creationId xmlns:p14="http://schemas.microsoft.com/office/powerpoint/2010/main" val="34536158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742</Words>
  <Application>Microsoft Office PowerPoint</Application>
  <PresentationFormat>Widescreen</PresentationFormat>
  <Paragraphs>159</Paragraphs>
  <Slides>26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Calibri Light</vt:lpstr>
      <vt:lpstr>Gill Sans MT</vt:lpstr>
      <vt:lpstr>Verdana</vt:lpstr>
      <vt:lpstr>Wingdings 2</vt:lpstr>
      <vt:lpstr>1_Office Theme</vt:lpstr>
      <vt:lpstr>Solstice</vt:lpstr>
      <vt:lpstr>Boundary Woodlot Association  Winter Meeting</vt:lpstr>
      <vt:lpstr>Overview</vt:lpstr>
      <vt:lpstr>Drought</vt:lpstr>
      <vt:lpstr>Drought</vt:lpstr>
      <vt:lpstr>PowerPoint Presentation</vt:lpstr>
      <vt:lpstr>Douglas-fir beetle over the last decade 2010-2019</vt:lpstr>
      <vt:lpstr>Douglas-fir beetle in Boundary over last decade</vt:lpstr>
      <vt:lpstr>Management Techniques for Douglas-fir beetle</vt:lpstr>
      <vt:lpstr>Baited Funnel Traps</vt:lpstr>
      <vt:lpstr>Lethal Funnel Trapping - experiment</vt:lpstr>
      <vt:lpstr>Western balsam bark beetle</vt:lpstr>
      <vt:lpstr>Historical trends &amp; current issues Western Balsam Bark Beetle</vt:lpstr>
      <vt:lpstr>Western Balsam Bark Beetle  Boundary</vt:lpstr>
      <vt:lpstr>PowerPoint Presentation</vt:lpstr>
      <vt:lpstr>Western Spruce Budworm</vt:lpstr>
      <vt:lpstr>1. AOS - Western Spruce Budworm</vt:lpstr>
      <vt:lpstr>1. Egg Sampling 18 sites</vt:lpstr>
      <vt:lpstr>Nil to light defoliation 2019</vt:lpstr>
      <vt:lpstr>3. Larval sampling </vt:lpstr>
      <vt:lpstr>Western Spruce Budworm</vt:lpstr>
      <vt:lpstr>Douglas-fir tussock moth</vt:lpstr>
      <vt:lpstr>Douglas-fir tussock moth</vt:lpstr>
      <vt:lpstr>Douglas-fir tussock moth – adult trap catches (2009-2019)  9 PSPs</vt:lpstr>
      <vt:lpstr>Invasive: Gypsy Moth</vt:lpstr>
      <vt:lpstr>Gypsy Moth Open House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Boundary Woodlot Association  Winter Meeting</dc:title>
  <dc:creator>Duthie-Holt, Marnie FLNR:EX</dc:creator>
  <cp:lastModifiedBy>Duthie-Holt, Marnie FLNR:EX</cp:lastModifiedBy>
  <cp:revision>3</cp:revision>
  <dcterms:created xsi:type="dcterms:W3CDTF">2020-01-07T21:45:56Z</dcterms:created>
  <dcterms:modified xsi:type="dcterms:W3CDTF">2020-01-10T21:41:33Z</dcterms:modified>
</cp:coreProperties>
</file>